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18"/>
  </p:notesMasterIdLst>
  <p:handoutMasterIdLst>
    <p:handoutMasterId r:id="rId19"/>
  </p:handoutMasterIdLst>
  <p:sldIdLst>
    <p:sldId id="318" r:id="rId5"/>
    <p:sldId id="409" r:id="rId6"/>
    <p:sldId id="476" r:id="rId7"/>
    <p:sldId id="477" r:id="rId8"/>
    <p:sldId id="440" r:id="rId9"/>
    <p:sldId id="471" r:id="rId10"/>
    <p:sldId id="472" r:id="rId11"/>
    <p:sldId id="470" r:id="rId12"/>
    <p:sldId id="449" r:id="rId13"/>
    <p:sldId id="473" r:id="rId14"/>
    <p:sldId id="474" r:id="rId15"/>
    <p:sldId id="466" r:id="rId16"/>
    <p:sldId id="467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0083"/>
    <a:srgbClr val="90D30E"/>
    <a:srgbClr val="2A2F37"/>
    <a:srgbClr val="2B3139"/>
    <a:srgbClr val="F2F2F2"/>
    <a:srgbClr val="F7F7F7"/>
    <a:srgbClr val="CCFFCC"/>
    <a:srgbClr val="FC545C"/>
    <a:srgbClr val="B9B9B9"/>
    <a:srgbClr val="FFFFF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5F2C0E-BD35-4CC1-8CAD-6307651FB9F2}" v="1" dt="2025-10-16T10:49:57.835"/>
  </p1510:revLst>
</p1510:revInfo>
</file>

<file path=ppt/tableStyles.xml><?xml version="1.0" encoding="utf-8"?>
<a:tblStyleLst xmlns:a="http://schemas.openxmlformats.org/drawingml/2006/main" def="{9DCAF9ED-07DC-4A11-8D7F-57B35C25682E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4C1A8A3-306A-4EB7-A6B1-4F7E0EB9C5D6}" styleName="Medium Style 3 –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–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Medium Style 3 –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DA37D80-6434-44D0-A028-1B22A696006F}" styleName="Light Style 3 –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–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–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F1AB2-1976-4502-BF36-3FF5EA218861}" styleName="Medium Style 4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7CE84F3-28C3-443E-9E96-99CF82512B78}" styleName="Dark Style 1 –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Dark Style 2 –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Themed Style 1 –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8603FDC-E32A-4AB5-989C-0864C3EAD2B8}" styleName="Themed Style 2 –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E3FDE45-AF77-4B5C-9715-49D594BDF05E}" styleName="Light Style 1 –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–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5BE263C-DBD7-4A20-BB59-AAB30ACAA65A}" styleName="Medium Style 3 –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–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–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C89EF96-8CEA-46FF-86C4-4CE0E7609802}" styleName="Light Style 3 –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–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41"/>
    <p:restoredTop sz="85593" autoAdjust="0"/>
  </p:normalViewPr>
  <p:slideViewPr>
    <p:cSldViewPr snapToGrid="0">
      <p:cViewPr varScale="1">
        <p:scale>
          <a:sx n="54" d="100"/>
          <a:sy n="54" d="100"/>
        </p:scale>
        <p:origin x="142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9160" y="323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en Chau" userId="d39dfd78-dfa0-463c-8a6d-f64a7ec033d3" providerId="ADAL" clId="{EA832651-B2E8-45FA-871A-64612B85110A}"/>
    <pc:docChg chg="undo custSel delSld modSld">
      <pc:chgData name="Lien Chau" userId="d39dfd78-dfa0-463c-8a6d-f64a7ec033d3" providerId="ADAL" clId="{EA832651-B2E8-45FA-871A-64612B85110A}" dt="2025-09-25T06:00:00.239" v="75" actId="20577"/>
      <pc:docMkLst>
        <pc:docMk/>
      </pc:docMkLst>
      <pc:sldChg chg="modSp mod">
        <pc:chgData name="Lien Chau" userId="d39dfd78-dfa0-463c-8a6d-f64a7ec033d3" providerId="ADAL" clId="{EA832651-B2E8-45FA-871A-64612B85110A}" dt="2025-09-25T05:59:22.040" v="57" actId="20577"/>
        <pc:sldMkLst>
          <pc:docMk/>
          <pc:sldMk cId="4287951505" sldId="409"/>
        </pc:sldMkLst>
        <pc:spChg chg="mod">
          <ac:chgData name="Lien Chau" userId="d39dfd78-dfa0-463c-8a6d-f64a7ec033d3" providerId="ADAL" clId="{EA832651-B2E8-45FA-871A-64612B85110A}" dt="2025-09-25T05:59:22.040" v="57" actId="20577"/>
          <ac:spMkLst>
            <pc:docMk/>
            <pc:sldMk cId="4287951505" sldId="409"/>
            <ac:spMk id="28" creationId="{7CC554BB-B550-9C7C-F2F0-87D802B39656}"/>
          </ac:spMkLst>
        </pc:spChg>
        <pc:spChg chg="mod">
          <ac:chgData name="Lien Chau" userId="d39dfd78-dfa0-463c-8a6d-f64a7ec033d3" providerId="ADAL" clId="{EA832651-B2E8-45FA-871A-64612B85110A}" dt="2025-09-25T02:33:07.266" v="45" actId="20577"/>
          <ac:spMkLst>
            <pc:docMk/>
            <pc:sldMk cId="4287951505" sldId="409"/>
            <ac:spMk id="30" creationId="{08410549-D660-61FD-FF46-438C4AD086C4}"/>
          </ac:spMkLst>
        </pc:spChg>
      </pc:sldChg>
      <pc:sldChg chg="modSp mod">
        <pc:chgData name="Lien Chau" userId="d39dfd78-dfa0-463c-8a6d-f64a7ec033d3" providerId="ADAL" clId="{EA832651-B2E8-45FA-871A-64612B85110A}" dt="2025-09-25T05:59:33.665" v="63" actId="20577"/>
        <pc:sldMkLst>
          <pc:docMk/>
          <pc:sldMk cId="618125843" sldId="440"/>
        </pc:sldMkLst>
        <pc:spChg chg="mod">
          <ac:chgData name="Lien Chau" userId="d39dfd78-dfa0-463c-8a6d-f64a7ec033d3" providerId="ADAL" clId="{EA832651-B2E8-45FA-871A-64612B85110A}" dt="2025-09-25T05:59:33.665" v="63" actId="20577"/>
          <ac:spMkLst>
            <pc:docMk/>
            <pc:sldMk cId="618125843" sldId="440"/>
            <ac:spMk id="4" creationId="{4FE3ACBB-E5A9-46BF-8720-F5422C28D5B9}"/>
          </ac:spMkLst>
        </pc:spChg>
      </pc:sldChg>
      <pc:sldChg chg="modSp mod">
        <pc:chgData name="Lien Chau" userId="d39dfd78-dfa0-463c-8a6d-f64a7ec033d3" providerId="ADAL" clId="{EA832651-B2E8-45FA-871A-64612B85110A}" dt="2025-09-25T06:00:00.239" v="75" actId="20577"/>
        <pc:sldMkLst>
          <pc:docMk/>
          <pc:sldMk cId="1447738739" sldId="466"/>
        </pc:sldMkLst>
        <pc:graphicFrameChg chg="modGraphic">
          <ac:chgData name="Lien Chau" userId="d39dfd78-dfa0-463c-8a6d-f64a7ec033d3" providerId="ADAL" clId="{EA832651-B2E8-45FA-871A-64612B85110A}" dt="2025-09-25T06:00:00.239" v="75" actId="20577"/>
          <ac:graphicFrameMkLst>
            <pc:docMk/>
            <pc:sldMk cId="1447738739" sldId="466"/>
            <ac:graphicFrameMk id="10" creationId="{055528C1-418B-AB03-2645-E7A7EA089341}"/>
          </ac:graphicFrameMkLst>
        </pc:graphicFrameChg>
      </pc:sldChg>
      <pc:sldChg chg="modSp mod">
        <pc:chgData name="Lien Chau" userId="d39dfd78-dfa0-463c-8a6d-f64a7ec033d3" providerId="ADAL" clId="{EA832651-B2E8-45FA-871A-64612B85110A}" dt="2025-09-25T05:59:08.337" v="51" actId="20577"/>
        <pc:sldMkLst>
          <pc:docMk/>
          <pc:sldMk cId="1843547194" sldId="467"/>
        </pc:sldMkLst>
        <pc:spChg chg="mod">
          <ac:chgData name="Lien Chau" userId="d39dfd78-dfa0-463c-8a6d-f64a7ec033d3" providerId="ADAL" clId="{EA832651-B2E8-45FA-871A-64612B85110A}" dt="2025-09-25T05:59:08.337" v="51" actId="20577"/>
          <ac:spMkLst>
            <pc:docMk/>
            <pc:sldMk cId="1843547194" sldId="467"/>
            <ac:spMk id="4" creationId="{34433CC8-642F-083E-2238-6511756128EE}"/>
          </ac:spMkLst>
        </pc:spChg>
      </pc:sldChg>
      <pc:sldChg chg="modSp mod">
        <pc:chgData name="Lien Chau" userId="d39dfd78-dfa0-463c-8a6d-f64a7ec033d3" providerId="ADAL" clId="{EA832651-B2E8-45FA-871A-64612B85110A}" dt="2025-09-25T05:59:47.387" v="69" actId="20577"/>
        <pc:sldMkLst>
          <pc:docMk/>
          <pc:sldMk cId="356911165" sldId="474"/>
        </pc:sldMkLst>
        <pc:spChg chg="mod">
          <ac:chgData name="Lien Chau" userId="d39dfd78-dfa0-463c-8a6d-f64a7ec033d3" providerId="ADAL" clId="{EA832651-B2E8-45FA-871A-64612B85110A}" dt="2025-09-25T05:59:47.387" v="69" actId="20577"/>
          <ac:spMkLst>
            <pc:docMk/>
            <pc:sldMk cId="356911165" sldId="474"/>
            <ac:spMk id="5" creationId="{3766644E-ECD3-E49A-814F-1980735A8376}"/>
          </ac:spMkLst>
        </pc:spChg>
      </pc:sldChg>
    </pc:docChg>
  </pc:docChgLst>
  <pc:docChgLst>
    <pc:chgData name="Georgi Tomlinson" userId="e76ba389-74dd-4eca-9c14-31753fa7139d" providerId="ADAL" clId="{16A08A37-8542-4EA5-9490-09A5BDD0C9B5}"/>
    <pc:docChg chg="mod modSld">
      <pc:chgData name="Georgi Tomlinson" userId="e76ba389-74dd-4eca-9c14-31753fa7139d" providerId="ADAL" clId="{16A08A37-8542-4EA5-9490-09A5BDD0C9B5}" dt="2025-10-08T00:44:25.838" v="12" actId="207"/>
      <pc:docMkLst>
        <pc:docMk/>
      </pc:docMkLst>
      <pc:sldChg chg="modSp mod">
        <pc:chgData name="Georgi Tomlinson" userId="e76ba389-74dd-4eca-9c14-31753fa7139d" providerId="ADAL" clId="{16A08A37-8542-4EA5-9490-09A5BDD0C9B5}" dt="2025-10-08T00:43:52.486" v="5" actId="207"/>
        <pc:sldMkLst>
          <pc:docMk/>
          <pc:sldMk cId="1427987035" sldId="449"/>
        </pc:sldMkLst>
        <pc:spChg chg="mod">
          <ac:chgData name="Georgi Tomlinson" userId="e76ba389-74dd-4eca-9c14-31753fa7139d" providerId="ADAL" clId="{16A08A37-8542-4EA5-9490-09A5BDD0C9B5}" dt="2025-10-08T00:43:52.486" v="5" actId="207"/>
          <ac:spMkLst>
            <pc:docMk/>
            <pc:sldMk cId="1427987035" sldId="449"/>
            <ac:spMk id="4" creationId="{946304CA-E6BF-9179-ADF1-C7AB8F377424}"/>
          </ac:spMkLst>
        </pc:spChg>
      </pc:sldChg>
      <pc:sldChg chg="modSp mod">
        <pc:chgData name="Georgi Tomlinson" userId="e76ba389-74dd-4eca-9c14-31753fa7139d" providerId="ADAL" clId="{16A08A37-8542-4EA5-9490-09A5BDD0C9B5}" dt="2025-10-08T00:44:25.838" v="12" actId="207"/>
        <pc:sldMkLst>
          <pc:docMk/>
          <pc:sldMk cId="1843547194" sldId="467"/>
        </pc:sldMkLst>
        <pc:spChg chg="mod">
          <ac:chgData name="Georgi Tomlinson" userId="e76ba389-74dd-4eca-9c14-31753fa7139d" providerId="ADAL" clId="{16A08A37-8542-4EA5-9490-09A5BDD0C9B5}" dt="2025-10-08T00:44:25.838" v="12" actId="207"/>
          <ac:spMkLst>
            <pc:docMk/>
            <pc:sldMk cId="1843547194" sldId="467"/>
            <ac:spMk id="4" creationId="{34433CC8-642F-083E-2238-6511756128EE}"/>
          </ac:spMkLst>
        </pc:spChg>
      </pc:sldChg>
      <pc:sldChg chg="modSp mod">
        <pc:chgData name="Georgi Tomlinson" userId="e76ba389-74dd-4eca-9c14-31753fa7139d" providerId="ADAL" clId="{16A08A37-8542-4EA5-9490-09A5BDD0C9B5}" dt="2025-10-08T00:43:46.826" v="4" actId="207"/>
        <pc:sldMkLst>
          <pc:docMk/>
          <pc:sldMk cId="3098079489" sldId="470"/>
        </pc:sldMkLst>
        <pc:spChg chg="mod">
          <ac:chgData name="Georgi Tomlinson" userId="e76ba389-74dd-4eca-9c14-31753fa7139d" providerId="ADAL" clId="{16A08A37-8542-4EA5-9490-09A5BDD0C9B5}" dt="2025-10-08T00:43:46.826" v="4" actId="207"/>
          <ac:spMkLst>
            <pc:docMk/>
            <pc:sldMk cId="3098079489" sldId="470"/>
            <ac:spMk id="4" creationId="{C0767A03-37D3-27EE-ADBD-ECD307A45539}"/>
          </ac:spMkLst>
        </pc:spChg>
      </pc:sldChg>
      <pc:sldChg chg="modSp mod">
        <pc:chgData name="Georgi Tomlinson" userId="e76ba389-74dd-4eca-9c14-31753fa7139d" providerId="ADAL" clId="{16A08A37-8542-4EA5-9490-09A5BDD0C9B5}" dt="2025-10-08T00:43:36.968" v="2" actId="207"/>
        <pc:sldMkLst>
          <pc:docMk/>
          <pc:sldMk cId="898687957" sldId="471"/>
        </pc:sldMkLst>
        <pc:spChg chg="mod">
          <ac:chgData name="Georgi Tomlinson" userId="e76ba389-74dd-4eca-9c14-31753fa7139d" providerId="ADAL" clId="{16A08A37-8542-4EA5-9490-09A5BDD0C9B5}" dt="2025-10-08T00:43:36.968" v="2" actId="207"/>
          <ac:spMkLst>
            <pc:docMk/>
            <pc:sldMk cId="898687957" sldId="471"/>
            <ac:spMk id="4" creationId="{A0662B76-C5D8-5E48-7315-79D00BC85CF0}"/>
          </ac:spMkLst>
        </pc:spChg>
      </pc:sldChg>
      <pc:sldChg chg="modSp mod">
        <pc:chgData name="Georgi Tomlinson" userId="e76ba389-74dd-4eca-9c14-31753fa7139d" providerId="ADAL" clId="{16A08A37-8542-4EA5-9490-09A5BDD0C9B5}" dt="2025-10-08T00:43:41.714" v="3" actId="207"/>
        <pc:sldMkLst>
          <pc:docMk/>
          <pc:sldMk cId="614816026" sldId="472"/>
        </pc:sldMkLst>
        <pc:spChg chg="mod">
          <ac:chgData name="Georgi Tomlinson" userId="e76ba389-74dd-4eca-9c14-31753fa7139d" providerId="ADAL" clId="{16A08A37-8542-4EA5-9490-09A5BDD0C9B5}" dt="2025-10-08T00:43:41.714" v="3" actId="207"/>
          <ac:spMkLst>
            <pc:docMk/>
            <pc:sldMk cId="614816026" sldId="472"/>
            <ac:spMk id="4" creationId="{1204077C-42BE-67C2-98BE-7C0C38C6FA12}"/>
          </ac:spMkLst>
        </pc:spChg>
      </pc:sldChg>
      <pc:sldChg chg="modSp mod">
        <pc:chgData name="Georgi Tomlinson" userId="e76ba389-74dd-4eca-9c14-31753fa7139d" providerId="ADAL" clId="{16A08A37-8542-4EA5-9490-09A5BDD0C9B5}" dt="2025-10-08T00:44:00.341" v="7" actId="207"/>
        <pc:sldMkLst>
          <pc:docMk/>
          <pc:sldMk cId="2015222691" sldId="473"/>
        </pc:sldMkLst>
        <pc:spChg chg="mod">
          <ac:chgData name="Georgi Tomlinson" userId="e76ba389-74dd-4eca-9c14-31753fa7139d" providerId="ADAL" clId="{16A08A37-8542-4EA5-9490-09A5BDD0C9B5}" dt="2025-10-08T00:44:00.341" v="7" actId="207"/>
          <ac:spMkLst>
            <pc:docMk/>
            <pc:sldMk cId="2015222691" sldId="473"/>
            <ac:spMk id="4" creationId="{04C03146-D8C2-EA0D-0FE1-7D52F832BA6E}"/>
          </ac:spMkLst>
        </pc:spChg>
      </pc:sldChg>
      <pc:sldChg chg="modSp mod">
        <pc:chgData name="Georgi Tomlinson" userId="e76ba389-74dd-4eca-9c14-31753fa7139d" providerId="ADAL" clId="{16A08A37-8542-4EA5-9490-09A5BDD0C9B5}" dt="2025-10-08T00:44:10.561" v="9" actId="207"/>
        <pc:sldMkLst>
          <pc:docMk/>
          <pc:sldMk cId="356911165" sldId="474"/>
        </pc:sldMkLst>
        <pc:spChg chg="mod">
          <ac:chgData name="Georgi Tomlinson" userId="e76ba389-74dd-4eca-9c14-31753fa7139d" providerId="ADAL" clId="{16A08A37-8542-4EA5-9490-09A5BDD0C9B5}" dt="2025-10-08T00:44:10.561" v="9" actId="207"/>
          <ac:spMkLst>
            <pc:docMk/>
            <pc:sldMk cId="356911165" sldId="474"/>
            <ac:spMk id="4" creationId="{47F2F7DE-0522-C8E7-A224-10ADBF7D6533}"/>
          </ac:spMkLst>
        </pc:spChg>
      </pc:sldChg>
      <pc:sldChg chg="modSp mod">
        <pc:chgData name="Georgi Tomlinson" userId="e76ba389-74dd-4eca-9c14-31753fa7139d" providerId="ADAL" clId="{16A08A37-8542-4EA5-9490-09A5BDD0C9B5}" dt="2025-10-08T00:43:26.899" v="0" actId="207"/>
        <pc:sldMkLst>
          <pc:docMk/>
          <pc:sldMk cId="3880899186" sldId="477"/>
        </pc:sldMkLst>
        <pc:spChg chg="mod">
          <ac:chgData name="Georgi Tomlinson" userId="e76ba389-74dd-4eca-9c14-31753fa7139d" providerId="ADAL" clId="{16A08A37-8542-4EA5-9490-09A5BDD0C9B5}" dt="2025-10-08T00:43:26.899" v="0" actId="207"/>
          <ac:spMkLst>
            <pc:docMk/>
            <pc:sldMk cId="3880899186" sldId="477"/>
            <ac:spMk id="2" creationId="{2FCFAAD8-8CCD-0FE9-C436-B6F90D56F6BC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DD469F1-E2F4-F33C-DFC5-1C10A55C00D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83D9D1-9337-7FD9-5BDB-DA5F7EFE494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D86A99-0086-CD4E-B1F5-DC882D83D706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424971-D439-AD0A-1047-F433FC1FCD7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42AFB2-204C-8D30-6501-93C1BA22EA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2962FA-F8AA-5B49-858F-1066F9D70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601648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79A04-3EBD-4A68-823F-E113C3DE4730}" type="datetimeFigureOut">
              <a:rPr lang="en-AU" smtClean="0"/>
              <a:t>16/10/2025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53D6C-43B9-4211-B633-CC714863817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7888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technologystudent.com/equip1/hfile3.htm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theengineerspost.com/types-of-file-tools/" TargetMode="External"/><Relationship Id="rId4" Type="http://schemas.openxmlformats.org/officeDocument/2006/relationships/hyperlink" Target="https://www.wikihow.com/File-Metal" TargetMode="Externa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technologystudent.com/equip1/hfile3.htm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theengineerspost.com/types-of-file-tools/" TargetMode="External"/><Relationship Id="rId4" Type="http://schemas.openxmlformats.org/officeDocument/2006/relationships/hyperlink" Target="https://www.wikihow.com/File-Metal" TargetMode="Externa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technologystudent.com/equip1/hfile3.htm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theengineerspost.com/types-of-file-tools/" TargetMode="External"/><Relationship Id="rId4" Type="http://schemas.openxmlformats.org/officeDocument/2006/relationships/hyperlink" Target="https://www.wikihow.com/File-Metal" TargetMode="Externa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QCAA Links: 4.3.1, 4.3.4, 3.1.1</a:t>
            </a:r>
          </a:p>
          <a:p>
            <a:r>
              <a:rPr lang="en-US" dirty="0"/>
              <a:t>"Today we're learning to think critically about dangers in the workshop - not just what could go wrong, but how to judge the level of risk and choose the right response."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8765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1EB097-3951-D22E-94CE-2E76C0ECE8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4E33FF2-59CC-DEBE-4678-C2AA0473E7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5B794E4-7CE4-7D7F-58D1-526E804548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9D303F-F232-30C5-3E4F-2B1A27E66D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244925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2F883C-AE7F-8EFC-0C8D-C3FE7CF1CB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5D3AA71-F113-92D1-4DB5-5CE1CAEA75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B9E2855-5AEA-3A30-79E1-5E093A9E7F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76AE25-38E2-F6EB-2F79-F167E56B2A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744562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688036-9324-47CB-AB25-BF63737460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064E794-D68B-9FB8-45A7-36EC8F3453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E23E401-90B0-74AA-94F2-01917C78DF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400" b="1" dirty="0"/>
              <a:t>Tips: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b="1" dirty="0"/>
              <a:t>Use power tools as demo-only or teacher-guided stations</a:t>
            </a:r>
            <a:r>
              <a:rPr lang="en-AU" dirty="0"/>
              <a:t> unless students have completed formal induction and risk assessments.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b="1" dirty="0"/>
              <a:t>Rotate students through stations</a:t>
            </a:r>
            <a:r>
              <a:rPr lang="en-AU" dirty="0"/>
              <a:t> with clear roles; observer, handler, and recorder.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b="1" dirty="0"/>
              <a:t>Reinforce industry practices </a:t>
            </a:r>
            <a:r>
              <a:rPr lang="en-AU" dirty="0"/>
              <a:t>by comparing hand vs power tools efficiency, accuracy, and safety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b="1" dirty="0"/>
              <a:t>Link tasks to artefact production </a:t>
            </a:r>
            <a:r>
              <a:rPr lang="en-AU" dirty="0"/>
              <a:t>(e.g. drill gauge holes, mallet handle shaping)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0F5B3-3E02-9D87-F932-AFC41DFC53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526453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3F3370-188E-5EA9-43BF-42F9C1E6CC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07C9BC6-5A32-7A86-4B1B-51EBA8B4CE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0ED54D-F0E6-EFF7-1987-0DBEAF3F6B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Hand Files / Engineers Files – 3</a:t>
            </a:r>
            <a:endParaRPr lang="en-US" dirty="0"/>
          </a:p>
          <a:p>
            <a:r>
              <a:rPr lang="en-AU" dirty="0"/>
              <a:t>https://technologystudent.com/equip1/hfile3.htm</a:t>
            </a:r>
          </a:p>
          <a:p>
            <a:r>
              <a:rPr lang="en-US" dirty="0">
                <a:hlinkClick r:id="rId4"/>
              </a:rPr>
              <a:t>How to File Metal: 12 Steps (with Pictures) – </a:t>
            </a:r>
            <a:r>
              <a:rPr lang="en-US" dirty="0" err="1">
                <a:hlinkClick r:id="rId4"/>
              </a:rPr>
              <a:t>wikiHow</a:t>
            </a:r>
            <a:endParaRPr lang="en-US" dirty="0"/>
          </a:p>
          <a:p>
            <a:r>
              <a:rPr lang="en-US" dirty="0">
                <a:hlinkClick r:id="rId5"/>
              </a:rPr>
              <a:t>17 Different Types of File Tools &amp; Uses in Workshop [PDF]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6CA616-4E99-0F0D-6C66-6765D35367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305861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3209EB-B37A-F322-C7F9-64BF839E1F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9E82F7-A9F0-2772-2451-FA306F4351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93883CE-AE6E-7815-650E-7964FBD5FB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Hand Files / Engineers Files – 3</a:t>
            </a:r>
            <a:endParaRPr lang="en-US" dirty="0"/>
          </a:p>
          <a:p>
            <a:r>
              <a:rPr lang="en-AU" dirty="0"/>
              <a:t>https://technologystudent.com/equip1/hfile3.htm</a:t>
            </a:r>
          </a:p>
          <a:p>
            <a:r>
              <a:rPr lang="en-US" dirty="0">
                <a:hlinkClick r:id="rId4"/>
              </a:rPr>
              <a:t>How to File Metal: 12 Steps (with Pictures) – </a:t>
            </a:r>
            <a:r>
              <a:rPr lang="en-US" dirty="0" err="1">
                <a:hlinkClick r:id="rId4"/>
              </a:rPr>
              <a:t>wikiHow</a:t>
            </a:r>
            <a:endParaRPr lang="en-US" dirty="0"/>
          </a:p>
          <a:p>
            <a:r>
              <a:rPr lang="en-US" dirty="0">
                <a:hlinkClick r:id="rId5"/>
              </a:rPr>
              <a:t>17 Different Types of File Tools &amp; Uses in Workshop [PDF]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7A07AB-DDE0-56D4-F1BE-1A8CC38499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80816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C97A99-427D-344B-0EF2-09EC7208FA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7E2988D-DE76-D4E4-7603-CC2C7AE790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97D97-55AE-9588-5C48-E5F0FE5E48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Hand Files / Engineers Files – 3</a:t>
            </a:r>
            <a:endParaRPr lang="en-US" dirty="0"/>
          </a:p>
          <a:p>
            <a:r>
              <a:rPr lang="en-AU" dirty="0"/>
              <a:t>https://technologystudent.com/equip1/hfile3.htm</a:t>
            </a:r>
          </a:p>
          <a:p>
            <a:r>
              <a:rPr lang="en-US" dirty="0">
                <a:hlinkClick r:id="rId4"/>
              </a:rPr>
              <a:t>How to File Metal: 12 Steps (with Pictures) – </a:t>
            </a:r>
            <a:r>
              <a:rPr lang="en-US" dirty="0" err="1">
                <a:hlinkClick r:id="rId4"/>
              </a:rPr>
              <a:t>wikiHow</a:t>
            </a:r>
            <a:endParaRPr lang="en-US" dirty="0"/>
          </a:p>
          <a:p>
            <a:r>
              <a:rPr lang="en-US" dirty="0">
                <a:hlinkClick r:id="rId5"/>
              </a:rPr>
              <a:t>17 Different Types of File Tools &amp; Uses in Workshop [PDF]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2A91F5-F67A-9906-A823-78AA0644A8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897626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E16700-8561-6F1D-6A9B-990F702DA2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7BADF8-C2C4-7B1F-9B57-F8D9D9F85F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8CE15C-E311-4CD5-4C5D-7B77F6FD46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"These are the kinds of hazards you might see every day in a fitting and machining workshop. Let’s get familiar with what to look out for - because spotting them is the first step in staying safe."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7BF5CB-7ACD-B7A1-7850-D60E7C3D52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891933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769774-CDB8-4954-796A-4B5165B902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667BF14-8D24-927D-5669-BF881BEAC1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D1DB1C0-E1DC-75FA-10F7-1288F08F3B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"These are the kinds of hazards you might see every day in a fitting and machining workshop. Let’s get familiar with what to look out for - because spotting them is the first step in staying safe."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748CD5-7D7B-77F8-E775-BD8117B0E3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48239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44BDD0-63B9-A83F-6DAC-BA7CB32E00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E506248-4323-BEBE-AE11-C338DBF541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A957777-3FD5-D3D6-792D-49EBCFA242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"These are the kinds of hazards you might see every day in a fitting and machining workshop. Let’s get familiar with what to look out for - because spotting them is the first step in staying safe."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E2EF22-9995-10E5-8E56-51E41328F3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597864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6AD984-CA6B-69A3-DA16-0D86253380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4D3F7BD-EF75-30FC-D6AF-510A1D068A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51032B-A6A4-68EF-DDF9-260562C528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"These are the kinds of hazards you might see every day in a fitting and machining workshop. Let’s get familiar with what to look out for - because spotting them is the first step in staying safe."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D34FBF-4731-7034-CA11-281CA4F614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63210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C5058E-BCEA-28E0-3A6D-48F8E0A887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7C6B13-3A90-750F-0415-A5C4FC7815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9C6620E-BEEB-C621-362B-7DEFEA234B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"These are the kinds of hazards you might see every day in a fitting and machining workshop. Let’s get familiar with what to look out for - because spotting them is the first step in staying safe."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365040-1799-2D03-E7A2-184984784C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824978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SLIDES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41157187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 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A2E9E57-0724-01E7-D3CF-D45CA857FF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170375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1FBC4E8A-5133-9EE5-A109-708B3C4553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B15BA61C-14E0-F633-860C-CE9769D6C9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1676" y="3894721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DC251D1C-A661-DEF2-6551-E012A4CB951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939269" y="3894721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05351DFF-3180-6BD8-D5D1-8A98B55C734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939270" y="4516340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3CD6A68-11EA-5F2B-6B82-EE6636FC0C49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511676" y="4516340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8B2C91C-379F-094E-2B57-8EC8402DA0F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2320329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59E4678-3892-9694-C330-75F3760E3517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2320329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303A928-1877-7AB5-05FA-FFFEBF36DF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7850F3-3B81-4C36-89EF-ACF74D9303E0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9B47BE-E83E-CB41-2467-BAAA5A9CDE86}"/>
              </a:ext>
            </a:extLst>
          </p:cNvPr>
          <p:cNvSpPr txBox="1">
            <a:spLocks/>
          </p:cNvSpPr>
          <p:nvPr userDrawn="1"/>
        </p:nvSpPr>
        <p:spPr>
          <a:xfrm>
            <a:off x="1058692" y="1988468"/>
            <a:ext cx="2918084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three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461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1780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ADDA281-2091-1D8A-0B0A-626EA9B3C6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666450"/>
            <a:ext cx="3203575" cy="148432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CE23FD9-F2DC-4389-2857-C0C380DDD87C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6075856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hart Placeholder 7">
            <a:extLst>
              <a:ext uri="{FF2B5EF4-FFF2-40B4-BE49-F238E27FC236}">
                <a16:creationId xmlns:a16="http://schemas.microsoft.com/office/drawing/2014/main" id="{D889FB95-69F4-39F7-6A20-285F3E33FA2C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240463" y="1706563"/>
            <a:ext cx="5435600" cy="4854575"/>
          </a:xfrm>
          <a:solidFill>
            <a:schemeClr val="bg2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add chart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7221D844-6CBA-88E8-236B-A7A4927B2E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4898625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58FCEC2-D075-F01E-F630-C30D310FC44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957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9098E16-FE14-42C4-A780-D1202A835F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157268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1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4D7048F1-B5A2-1C7B-525D-9A42BCFF9265}"/>
              </a:ext>
            </a:extLst>
          </p:cNvPr>
          <p:cNvSpPr>
            <a:spLocks noGrp="1"/>
          </p:cNvSpPr>
          <p:nvPr>
            <p:ph type="chart" sz="quarter" idx="10" hasCustomPrompt="1"/>
          </p:nvPr>
        </p:nvSpPr>
        <p:spPr>
          <a:xfrm>
            <a:off x="1065213" y="2295525"/>
            <a:ext cx="10071100" cy="4265613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to add chart</a:t>
            </a:r>
          </a:p>
          <a:p>
            <a:endParaRPr lang="en-US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0D3F9F64-E3AA-75C8-C2EB-E9380F4184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23893" y="873125"/>
            <a:ext cx="660264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BE0AE7A-59E2-940F-8911-6A171E71485F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4511675" y="1187489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CB8C4D-5BF3-4CFD-EB9A-A99ADC6B67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0D2170A-C1EC-F4B5-CE3D-0589F6BCF292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25644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1780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1CEAAC2-50F4-FA32-BFD6-282FB75B80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666450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40CA2B-48E2-3951-EAC4-591DF7982914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2169060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0ADC4E72-9BCB-DB74-EC87-2A826E39F477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240463" y="1706563"/>
            <a:ext cx="5435600" cy="4854575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table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9543B646-152D-5843-EA17-B5E215EBC8E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4898625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2DFECE63-96F9-E49B-4C9C-0C2511FD78E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687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FCAFD6-2DE0-E64A-5B52-96FC3B5558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664809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1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ble Placeholder 3">
            <a:extLst>
              <a:ext uri="{FF2B5EF4-FFF2-40B4-BE49-F238E27FC236}">
                <a16:creationId xmlns:a16="http://schemas.microsoft.com/office/drawing/2014/main" id="{DD9A58B2-4CEE-5DE9-2A4A-6CAB62FAA973}"/>
              </a:ext>
            </a:extLst>
          </p:cNvPr>
          <p:cNvSpPr>
            <a:spLocks noGrp="1"/>
          </p:cNvSpPr>
          <p:nvPr>
            <p:ph type="tbl" sz="quarter" idx="14" hasCustomPrompt="1"/>
          </p:nvPr>
        </p:nvSpPr>
        <p:spPr>
          <a:xfrm>
            <a:off x="1055688" y="2203450"/>
            <a:ext cx="10080625" cy="435768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table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9B00594E-0594-E141-DCC1-E305B6A01C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675" y="873125"/>
            <a:ext cx="662561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3CA1F4-4CB2-756E-C2AF-3941DC34E805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4514449" y="1187489"/>
            <a:ext cx="662186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A43F0BE-0917-C5D9-D3FC-49E7F70DC0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F35FD25-4FBA-FB3F-E55B-C8DA26C1A35D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5068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66419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&amp;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1B4D251-7B35-C539-C9D3-71FDADC582E7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576002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umn Tex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9">
            <a:extLst>
              <a:ext uri="{FF2B5EF4-FFF2-40B4-BE49-F238E27FC236}">
                <a16:creationId xmlns:a16="http://schemas.microsoft.com/office/drawing/2014/main" id="{F9D2F94C-24D9-6409-1761-F8F21435056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67391" y="1700213"/>
            <a:ext cx="1723707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4" name="Picture Placeholder 9">
            <a:extLst>
              <a:ext uri="{FF2B5EF4-FFF2-40B4-BE49-F238E27FC236}">
                <a16:creationId xmlns:a16="http://schemas.microsoft.com/office/drawing/2014/main" id="{08798A64-B339-0352-B408-13FD2EF90B11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240859" y="1700213"/>
            <a:ext cx="1723707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6ACDB1AE-9028-5F40-5F32-8078E06D43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3680002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07A78545-2B59-5DD2-00C8-E72FDBFAE41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9172" y="3680002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FEE5FA85-5E1E-D5E0-57EA-1B0C3FC245F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429657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9CB2E053-4E9D-69EA-E32C-82E2FBC4BB0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9172" y="429657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F8CCD8D-2D65-1A21-00FF-E287BEF88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160519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4B40C0B-4024-D330-96C1-482C458F0CC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65213" y="1700213"/>
            <a:ext cx="3194050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ED824BC8-91A2-C7F2-37A1-36932B9157F0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16852" y="1700213"/>
            <a:ext cx="3163473" cy="1728786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9E8BF5A6-5734-F66B-0937-C3DABEC1C86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7938842" y="1700213"/>
            <a:ext cx="3194050" cy="1728785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7AC3DD0B-7994-7806-C0D8-1040A7EE8DE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3660407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C1E3AEA2-CB8A-C217-8B38-9E5CDEF943D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3660407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4E95EB5B-23E2-3089-6F17-DD6942B113C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3660407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E1AC239-6B44-ED82-9801-F80F0530995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8" y="4285692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9FF5F328-DC88-905C-2A2B-2BFCA551BBB2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4285692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68E02920-09A5-465C-BEFC-CCB3E905360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4285692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544EAD7-4074-D8DE-D95E-71A906077C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5908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C36BEDC-87BE-78B1-2229-C3F0CB8F6C5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03838" y="1"/>
            <a:ext cx="6888162" cy="6813550"/>
          </a:xfrm>
          <a:solidFill>
            <a:schemeClr val="accent5">
              <a:lumMod val="20000"/>
              <a:lumOff val="80000"/>
            </a:schemeClr>
          </a:solidFill>
        </p:spPr>
        <p:txBody>
          <a:bodyPr rIns="324000" anchor="ctr"/>
          <a:lstStyle>
            <a:lvl1pPr algn="r">
              <a:defRPr sz="16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add 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530383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73CA75-AED8-392D-67B5-447B236F80A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22647F-936D-D4E0-2B7E-25EB6D55DE3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7060710" cy="405102"/>
          </a:xfrm>
          <a:prstGeom prst="rect">
            <a:avLst/>
          </a:prstGeom>
          <a:solidFill>
            <a:schemeClr val="accent1"/>
          </a:solidFill>
        </p:spPr>
        <p:txBody>
          <a:bodyPr wrap="none" lIns="0" tIns="36000" rIns="36000" bIns="36000"/>
          <a:lstStyle>
            <a:lvl1pPr marL="342900" indent="-342900" algn="l"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75F134E-13DB-1285-251C-55C94404BF9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A948AC89-CB30-2D5F-3B59-2EF64168952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905411" y="5866094"/>
            <a:ext cx="2087618" cy="83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5269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 Column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43204A3-9546-290B-908A-A9DC64C3349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32738" y="0"/>
            <a:ext cx="4259262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B1CEEBC6-3E63-7259-D7D7-DCE3DE22262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662839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6E6157A-473D-4926-1E1D-240E3D1E869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027727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69FB8B9-0461-1590-FA28-8684964536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799989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 Column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43204A3-9546-290B-908A-A9DC64C3349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"/>
            <a:ext cx="425926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D8F6A88A-E06A-552D-4703-FD9D744272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27430" y="1707141"/>
            <a:ext cx="662839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09FBA178-8A86-759C-671F-0213E48AF9C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527430" y="2027727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C4C4760-D72F-4182-0F35-A9EE84C667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1928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17117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24A65451-FB54-7FC9-102E-D0FFC25D20D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41060" y="0"/>
            <a:ext cx="4251949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D4A2D10C-2188-21CF-93DA-7D457A547E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2219" y="1708680"/>
            <a:ext cx="31970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53EF37CE-23DE-D365-58AD-941DF5EC1D6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18207" y="1708680"/>
            <a:ext cx="3163910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6CF93E8-C6C4-6A6D-BED9-9870011F1E69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1062219" y="2335496"/>
            <a:ext cx="3203575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63850AB2-DB2B-537A-035F-AE29215CACE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4518207" y="2335496"/>
            <a:ext cx="316211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F02EE06-7653-95FA-8B6C-EEF5AC4923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993385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24A65451-FB54-7FC9-102E-D0FFC25D20D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259263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4EA18569-5472-72C7-10D6-D0B4EA57A90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8051" y="1708680"/>
            <a:ext cx="3164066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7AA1F8AA-31EE-11A5-9895-2AD12DD2519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44048" y="1708680"/>
            <a:ext cx="319407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1A97007A-AF47-AD09-CD4F-0B2E929C6919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8052" y="2335496"/>
            <a:ext cx="316227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1F812936-A24A-6A27-3412-D25ED962453D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44047" y="2335496"/>
            <a:ext cx="3192265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1B92DD2-8082-7CE8-8838-1640449143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1675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575618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ext Inlin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641600"/>
            <a:ext cx="12192000" cy="39195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82E2E8EE-EC1D-BD5A-F1A4-2811232052B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18207" y="881362"/>
            <a:ext cx="661810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837D6B5-431F-7351-1F80-7FA7704C54E2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518207" y="1193239"/>
            <a:ext cx="661435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B6A5ABB-1F6F-CA24-F94C-FF4C3F225E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72D8F46-B0EF-10B6-E6E0-56587D48BCF8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1552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ext Inlin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9195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Click to insert graphic/image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421007CB-C434-13FC-8ED1-34A79A4E72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18207" y="4421487"/>
            <a:ext cx="661810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DCC47E0F-DB41-80B9-3750-8D0F7ED847CD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518207" y="4733364"/>
            <a:ext cx="661435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FCE2CDE-7FD8-21C4-4045-96A988337A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4428652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2B1D323-B127-1A73-B496-F6DF4C411CC8}"/>
              </a:ext>
            </a:extLst>
          </p:cNvPr>
          <p:cNvSpPr txBox="1">
            <a:spLocks/>
          </p:cNvSpPr>
          <p:nvPr userDrawn="1"/>
        </p:nvSpPr>
        <p:spPr>
          <a:xfrm>
            <a:off x="1058692" y="4977039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142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2080047" cy="3426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3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pPr>
              <a:lnSpc>
                <a:spcPts val="13000"/>
              </a:lnSpc>
            </a:pPr>
            <a:endParaRPr lang="en-US" sz="13000" b="1" i="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064970-D2C1-2052-2131-01099E6270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50594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EAFB15-AAB9-5A1C-B2B9-BEF5FDFF026F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492881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4785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1F254D0-E3DA-29E2-B384-ED3864E9E1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64154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7E9EC2F6-221E-C40D-C562-1D405B92E60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0463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9D16E7E-98E2-BC93-5FD5-4E0581AC07D3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0463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F52A5-FE0E-61E7-44B3-9C6AF4B470F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4154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29629DF-8E5C-DEA8-2F90-A2E856B892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336371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3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A5B9AF1-B60F-A8B6-0F56-209C8B4A661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795" y="170021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FCE1823B-3C73-9BE9-364D-36563FF9119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388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65F584A-DDDF-BC7A-9292-AB3F32A783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65861" y="1700213"/>
            <a:ext cx="3193402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2F2C3E46-A109-DF50-FCAE-271F5D85FD8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389" y="2319955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F53F6635-3DCB-2CD4-190B-9462C020914F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795" y="2319955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25C163B-3D86-6C59-751D-D19C07880C6C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065861" y="2319955"/>
            <a:ext cx="319159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6FAEC6-EF9A-9B80-58FA-95FC2D90C5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90454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2 Date and 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26ECC-E61E-765F-3EB4-C79499640E3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6C7CA9-AFB1-D5BC-C797-717A8F4A4EA9}"/>
              </a:ext>
            </a:extLst>
          </p:cNvPr>
          <p:cNvSpPr txBox="1"/>
          <p:nvPr userDrawn="1"/>
        </p:nvSpPr>
        <p:spPr>
          <a:xfrm>
            <a:off x="3601963" y="6178448"/>
            <a:ext cx="158829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Presented by: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57F5978-7563-5DCD-F1F2-344903B8079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1963" y="6341918"/>
            <a:ext cx="6049031" cy="219220"/>
          </a:xfr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&lt; Insert presenter name &gt;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408D9E-4A91-1FDB-550A-BE04F55E6ACA}"/>
              </a:ext>
            </a:extLst>
          </p:cNvPr>
          <p:cNvSpPr txBox="1"/>
          <p:nvPr userDrawn="1"/>
        </p:nvSpPr>
        <p:spPr>
          <a:xfrm>
            <a:off x="1062552" y="6183173"/>
            <a:ext cx="158829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Date: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EC0A3E38-9FD6-F72A-6FCD-DA3A9AE7BD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76046" y="6341918"/>
            <a:ext cx="2418592" cy="219220"/>
          </a:xfr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&lt; Insert date &gt;</a:t>
            </a:r>
            <a:endParaRPr lang="en-US"/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8E0345D2-8CA0-3B84-5A15-EF648BA5D5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2DF8409B-648E-184F-C4D1-A03333E6DB5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10071660" cy="332399"/>
          </a:xfrm>
          <a:prstGeom prst="rect">
            <a:avLst/>
          </a:prstGeom>
        </p:spPr>
        <p:txBody>
          <a:bodyPr/>
          <a:lstStyle>
            <a:lvl1pPr marL="342900" indent="-342900" algn="l"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59AAEA-A4AC-8BB9-21A4-86BB5D8BEB5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B44E0F2B-9E36-F4DA-7C0D-E7A97FBF0F8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706130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3 Column Text 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A2E9E57-0724-01E7-D3CF-D45CA857FF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170375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1FBC4E8A-5133-9EE5-A109-708B3C4553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B15BA61C-14E0-F633-860C-CE9769D6C9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1676" y="3894721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DC251D1C-A661-DEF2-6551-E012A4CB951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939269" y="3894721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05351DFF-3180-6BD8-D5D1-8A98B55C734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939270" y="4516340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3CD6A68-11EA-5F2B-6B82-EE6636FC0C49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511676" y="4516340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8B2C91C-379F-094E-2B57-8EC8402DA0F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2320329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59E4678-3892-9694-C330-75F3760E3517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2320329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303A928-1877-7AB5-05FA-FFFEBF36DF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7850F3-3B81-4C36-89EF-ACF74D9303E0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9B47BE-E83E-CB41-2467-BAAA5A9CDE86}"/>
              </a:ext>
            </a:extLst>
          </p:cNvPr>
          <p:cNvSpPr txBox="1">
            <a:spLocks/>
          </p:cNvSpPr>
          <p:nvPr userDrawn="1"/>
        </p:nvSpPr>
        <p:spPr>
          <a:xfrm>
            <a:off x="1058692" y="1988468"/>
            <a:ext cx="2918084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three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0715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 ONLY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4581633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40826488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096000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2" name="Picture Placeholder 13">
            <a:extLst>
              <a:ext uri="{FF2B5EF4-FFF2-40B4-BE49-F238E27FC236}">
                <a16:creationId xmlns:a16="http://schemas.microsoft.com/office/drawing/2014/main" id="{FFD985B3-01C9-19CE-0E34-8EBA9E270B2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5611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6675228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10817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4414A110-4862-386E-C5BC-355818DDFD0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108174" y="0"/>
            <a:ext cx="4108174" cy="65611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9C8D7AA9-17EC-B6CD-F957-E04322E8CE6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16348" y="0"/>
            <a:ext cx="410817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41731633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66419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&amp;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14433259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4">
            <a:extLst>
              <a:ext uri="{FF2B5EF4-FFF2-40B4-BE49-F238E27FC236}">
                <a16:creationId xmlns:a16="http://schemas.microsoft.com/office/drawing/2014/main" id="{98C152EE-88A1-0A07-87F0-135D04891C93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4514207" y="1700213"/>
            <a:ext cx="7161856" cy="4087523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add video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3203577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8" y="2333957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8E1D29-0239-8AE3-3400-0312B8639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3A192442-C9EE-1AC0-9261-4ADD4B4443D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36632"/>
            <a:ext cx="339305" cy="1385619"/>
          </a:xfr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>
              <a:buNone/>
              <a:defRPr sz="14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MULTIMEDIA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E29F71B-D12B-6A79-11C7-9D37F27F8C82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0BB1201-8A5C-148C-F6D6-4B8B86E0A9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09" y="55509"/>
            <a:ext cx="225612" cy="22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0995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O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4">
            <a:extLst>
              <a:ext uri="{FF2B5EF4-FFF2-40B4-BE49-F238E27FC236}">
                <a16:creationId xmlns:a16="http://schemas.microsoft.com/office/drawing/2014/main" id="{98C152EE-88A1-0A07-87F0-135D04891C93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6888163" y="278296"/>
            <a:ext cx="4787900" cy="6282841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add video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5040313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957"/>
            <a:ext cx="504031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8E1D29-0239-8AE3-3400-0312B8639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276D2ABF-FCAF-EA3C-CD6B-3E51933A83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36632"/>
            <a:ext cx="339305" cy="1385619"/>
          </a:xfr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>
              <a:buNone/>
              <a:defRPr sz="14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MULTIMEDIA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88AAB08-0786-72F2-BD95-E73D1463ECCD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0C15285-209E-1133-FD9A-12A5388070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09" y="55509"/>
            <a:ext cx="225612" cy="22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1822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19149522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3">
            <a:extLst>
              <a:ext uri="{FF2B5EF4-FFF2-40B4-BE49-F238E27FC236}">
                <a16:creationId xmlns:a16="http://schemas.microsoft.com/office/drawing/2014/main" id="{4D7C2592-D070-D325-A386-163CEF980AB9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12096750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video</a:t>
            </a:r>
          </a:p>
        </p:txBody>
      </p:sp>
    </p:spTree>
    <p:extLst>
      <p:ext uri="{BB962C8B-B14F-4D97-AF65-F5344CB8AC3E}">
        <p14:creationId xmlns:p14="http://schemas.microsoft.com/office/powerpoint/2010/main" val="3037021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Image 4 with Imag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89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3428996"/>
            <a:ext cx="12192000" cy="3429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E027ADB-AE21-6579-0A48-8491F6C30AD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4706457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2AEF0E0E-C7A4-34AB-4E05-6E976AD5C7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5E9B1AAB-ACAE-D245-C836-68969C7EE34C}"/>
              </a:ext>
            </a:extLst>
          </p:cNvPr>
          <p:cNvSpPr txBox="1">
            <a:spLocks/>
          </p:cNvSpPr>
          <p:nvPr userDrawn="1"/>
        </p:nvSpPr>
        <p:spPr>
          <a:xfrm>
            <a:off x="1064653" y="5798624"/>
            <a:ext cx="8073084" cy="3323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 b="1" i="0" kern="1200">
                <a:solidFill>
                  <a:srgbClr val="FFFFFF"/>
                </a:solidFill>
                <a:latin typeface="Myriad Pro Light" panose="020B0403030403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Sample heading which is of a standard length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4371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PULL QUOTES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694827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4259262" y="0"/>
            <a:ext cx="7932738" cy="6561138"/>
          </a:xfrm>
          <a:prstGeom prst="rect">
            <a:avLst/>
          </a:prstGeom>
          <a:gradFill>
            <a:gsLst>
              <a:gs pos="100000">
                <a:schemeClr val="accent4"/>
              </a:gs>
              <a:gs pos="0">
                <a:schemeClr val="accent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0383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rgbClr val="F1EFED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5303839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2592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8173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0" y="0"/>
            <a:ext cx="8011937" cy="6561138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68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1038225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11937" y="0"/>
            <a:ext cx="41800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99478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With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4259262" y="0"/>
            <a:ext cx="7932738" cy="6561138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0383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rgbClr val="F1EFED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5303839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2592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10871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0" y="0"/>
            <a:ext cx="8011937" cy="656113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68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1038225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11937" y="0"/>
            <a:ext cx="41800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58047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ICONS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TAGS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1932132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2BCA7B22-A14F-031E-74E4-CBCA0F796AE0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35567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HOMEWORK</a:t>
            </a:r>
            <a:endParaRPr lang="en-AU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0B78F25-387E-7F58-B15D-F57C4DE4EE57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1">
            <a:extLst>
              <a:ext uri="{FF2B5EF4-FFF2-40B4-BE49-F238E27FC236}">
                <a16:creationId xmlns:a16="http://schemas.microsoft.com/office/drawing/2014/main" id="{CF06E796-C619-E7FD-1756-923B4BB0C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589281" cy="524553"/>
          </a:xfrm>
        </p:spPr>
        <p:txBody>
          <a:bodyPr/>
          <a:lstStyle/>
          <a:p>
            <a:r>
              <a:rPr lang="en-US" dirty="0"/>
              <a:t>TAG HOMEWORK ICONS FOR USE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73FA37-FE01-48C0-C9B9-7B5851489A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28" y="62360"/>
            <a:ext cx="241528" cy="201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71470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1">
            <a:extLst>
              <a:ext uri="{FF2B5EF4-FFF2-40B4-BE49-F238E27FC236}">
                <a16:creationId xmlns:a16="http://schemas.microsoft.com/office/drawing/2014/main" id="{CF06E796-C619-E7FD-1756-923B4BB0C1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927652"/>
            <a:ext cx="6589281" cy="415498"/>
          </a:xfrm>
        </p:spPr>
        <p:txBody>
          <a:bodyPr/>
          <a:lstStyle/>
          <a:p>
            <a:r>
              <a:rPr lang="en-US" dirty="0"/>
              <a:t>TAG SUMMARY ICONS FOR USE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1437D37C-18D6-C573-6944-4DD21E7287A8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15664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SUMMARY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91491EB-2353-CA9F-7239-80DAA4007DF8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C496C1-2B51-736B-1A90-8512CF33EC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42118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58366C13-1CBA-EBB7-FBEE-B0D09D6599F4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35567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HOMEWORK</a:t>
            </a:r>
            <a:endParaRPr lang="en-AU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CAF6B76-723D-ECE1-D39F-773F63A88033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192B3F-5040-CE7F-D82B-B6A64F67B8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9DC6DE9D-2F7A-7499-4615-92F2EA8A2ED5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2326453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ACTIVITY - &lt;Tag Title&gt;</a:t>
            </a:r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C6B737-7AA5-7E35-4F22-B1A60BF9313E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AFF24A6-585A-8E8A-C3E2-2B39C791A35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30" y="63259"/>
            <a:ext cx="240137" cy="198609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AD34475A-1F8B-D988-634A-7753F2D39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5949299" cy="524553"/>
          </a:xfrm>
        </p:spPr>
        <p:txBody>
          <a:bodyPr/>
          <a:lstStyle/>
          <a:p>
            <a:r>
              <a:rPr lang="en-US" dirty="0"/>
              <a:t>TAG ACTIVITY ICONS FOR USE</a:t>
            </a:r>
          </a:p>
        </p:txBody>
      </p:sp>
    </p:spTree>
    <p:extLst>
      <p:ext uri="{BB962C8B-B14F-4D97-AF65-F5344CB8AC3E}">
        <p14:creationId xmlns:p14="http://schemas.microsoft.com/office/powerpoint/2010/main" val="224651057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13FD353D-43FD-8070-73C8-A4EE79FFD20F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43050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INSPIRATION</a:t>
            </a:r>
            <a:endParaRPr lang="en-AU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2A3909-5D9F-5256-4708-BCA29EE417BD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C92B3C-41F2-A9D6-F5E6-4C3E24D20B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511" y="45907"/>
            <a:ext cx="217607" cy="251237"/>
          </a:xfrm>
          <a:prstGeom prst="rect">
            <a:avLst/>
          </a:prstGeom>
        </p:spPr>
      </p:pic>
      <p:sp>
        <p:nvSpPr>
          <p:cNvPr id="9" name="Title 11">
            <a:extLst>
              <a:ext uri="{FF2B5EF4-FFF2-40B4-BE49-F238E27FC236}">
                <a16:creationId xmlns:a16="http://schemas.microsoft.com/office/drawing/2014/main" id="{95E57A70-DFBA-BA1A-4EC3-FDD8333C1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668149" cy="524553"/>
          </a:xfrm>
        </p:spPr>
        <p:txBody>
          <a:bodyPr/>
          <a:lstStyle/>
          <a:p>
            <a:r>
              <a:rPr lang="en-US" dirty="0"/>
              <a:t>TAG INSPIRATION ICONS FOR USE</a:t>
            </a:r>
          </a:p>
        </p:txBody>
      </p:sp>
    </p:spTree>
    <p:extLst>
      <p:ext uri="{BB962C8B-B14F-4D97-AF65-F5344CB8AC3E}">
        <p14:creationId xmlns:p14="http://schemas.microsoft.com/office/powerpoint/2010/main" val="55438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5 Image Opti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8F37D748-A9C4-08DD-E0F7-965480A999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902EC9-5B24-3FD8-4FED-6B2EAAD935FD}"/>
              </a:ext>
            </a:extLst>
          </p:cNvPr>
          <p:cNvSpPr txBox="1">
            <a:spLocks/>
          </p:cNvSpPr>
          <p:nvPr userDrawn="1"/>
        </p:nvSpPr>
        <p:spPr>
          <a:xfrm>
            <a:off x="6888162" y="3556754"/>
            <a:ext cx="4787899" cy="6647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 b="1" i="0" kern="1200">
                <a:solidFill>
                  <a:srgbClr val="FFFFFF"/>
                </a:solidFill>
                <a:latin typeface="Myriad Pro Light" panose="020B0403030403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Sample heading which is of a standard length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BC3E8A0-602B-DE68-6339-7DBD216AA763}"/>
              </a:ext>
            </a:extLst>
          </p:cNvPr>
          <p:cNvSpPr txBox="1">
            <a:spLocks/>
          </p:cNvSpPr>
          <p:nvPr userDrawn="1"/>
        </p:nvSpPr>
        <p:spPr>
          <a:xfrm>
            <a:off x="6888162" y="2822962"/>
            <a:ext cx="4560645" cy="557451"/>
          </a:xfrm>
          <a:prstGeom prst="rect">
            <a:avLst/>
          </a:prstGeom>
          <a:solidFill>
            <a:schemeClr val="bg1"/>
          </a:solidFill>
        </p:spPr>
        <p:txBody>
          <a:bodyPr vert="horz" wrap="none" lIns="108000" tIns="72000" rIns="108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solidFill>
                  <a:schemeClr val="tx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sz="3500" dirty="0">
                <a:latin typeface="Arial" panose="020B0604020202020204" pitchFamily="34" charset="0"/>
                <a:cs typeface="Arial" panose="020B0604020202020204" pitchFamily="34" charset="0"/>
              </a:rPr>
              <a:t>Click to edit line two</a:t>
            </a:r>
            <a:endParaRPr lang="en-AU" sz="3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F906650-2DBE-4CA3-3C9F-CF5E97671A7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88162" y="2177340"/>
            <a:ext cx="4038066" cy="557451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35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263273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1AB0F-1C86-22BE-1568-BFB9F550E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67331-D4AD-638B-A3C8-0593AEC0BD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5688" y="1704361"/>
            <a:ext cx="10515600" cy="1586075"/>
          </a:xfrm>
          <a:prstGeom prst="rect">
            <a:avLst/>
          </a:prstGeom>
        </p:spPr>
        <p:txBody>
          <a:bodyPr/>
          <a:lstStyle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90DA549F-0EF4-EB07-46AA-1A03D9AD74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r">
              <a:defRPr sz="800" b="1">
                <a:solidFill>
                  <a:srgbClr val="6965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AU"/>
              <a:t> |  </a:t>
            </a:r>
            <a:fld id="{7C38B2F5-1F4E-421C-A073-1DF85226CA25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472EE1E-9DA2-CF0F-2FB2-AD2FB72882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3400" y="6644667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 b="1">
                <a:solidFill>
                  <a:srgbClr val="6965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AU"/>
              <a:t>TAFE Queensland</a:t>
            </a:r>
          </a:p>
        </p:txBody>
      </p:sp>
    </p:spTree>
    <p:extLst>
      <p:ext uri="{BB962C8B-B14F-4D97-AF65-F5344CB8AC3E}">
        <p14:creationId xmlns:p14="http://schemas.microsoft.com/office/powerpoint/2010/main" val="310743701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50D3F-485B-1A8F-5947-14019236D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1700213"/>
            <a:ext cx="10080625" cy="553998"/>
          </a:xfrm>
          <a:prstGeom prst="rect">
            <a:avLst/>
          </a:prstGeo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0C91EC-0563-1BFC-E325-7D66CDDE40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8" y="2423439"/>
            <a:ext cx="10080625" cy="3323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596476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9F55D-0E93-1AC5-D3C9-53ECA71E2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FA32E6-7C41-27F6-E400-8BA1DBDDAA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55688" y="1700213"/>
            <a:ext cx="4895850" cy="447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5739CF-CE41-0623-B3BD-C4C353F6D8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40463" y="1700213"/>
            <a:ext cx="4895850" cy="447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0162903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6FA41-0467-7C08-78DF-6D3713D9D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2533"/>
            <a:ext cx="10080625" cy="415498"/>
          </a:xfrm>
          <a:prstGeom prst="rect">
            <a:avLst/>
          </a:prstGeom>
        </p:spPr>
        <p:txBody>
          <a:bodyPr anchor="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473DFD-9301-0F71-EF95-B80FB1B510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9" y="1700213"/>
            <a:ext cx="4895850" cy="31334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C72F27-0FDA-4A8C-31DA-889965B2C6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55689" y="2425744"/>
            <a:ext cx="4895850" cy="37639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855CB2-17A0-D780-A10F-D52F1861C9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40462" y="1701483"/>
            <a:ext cx="4895849" cy="33239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CBFD1D-574D-7AE4-F456-9211C91BF6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40462" y="2425744"/>
            <a:ext cx="4895849" cy="37639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200169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5E14E-6B98-2EA5-AAE7-10FE05254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271781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E5CADA-B09C-A53B-9DC1-3FBF2355DF7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4F622A8-D5F8-F022-C632-E65A9BF4E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270" y="655231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CB2E66-1C4B-2F1F-E434-036F87304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/>
          <a:lstStyle/>
          <a:p>
            <a:fld id="{7C38B2F5-1F4E-421C-A073-1DF85226C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831527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A954B6-C4AC-B9D1-A50E-89AC0DB6F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B974D8-89CA-C5A3-4DEC-D965A0C9B4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ADFBE5-86E3-C388-9272-CDE1827AD5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3E1394-0345-54AD-7438-802A19F8F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/>
          <a:lstStyle/>
          <a:p>
            <a:fld id="{7C38B2F5-1F4E-421C-A073-1DF85226C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842483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BBAB4-7385-E176-0D21-E069522D0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3125"/>
            <a:ext cx="10080625" cy="45129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8865B4-57E9-9996-2B2F-F5DE913B27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55688" y="1704361"/>
            <a:ext cx="10080625" cy="484795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981323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97991A-40F8-7AF0-9F96-E68B993578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0293775" y="873125"/>
            <a:ext cx="842538" cy="5303838"/>
          </a:xfrm>
          <a:prstGeom prst="rect">
            <a:avLst/>
          </a:prstGeom>
        </p:spPr>
        <p:txBody>
          <a:bodyPr vert="eaVert" anchor="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EFF6A7-6C1F-9559-9A8C-12532EC928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55686" y="873125"/>
            <a:ext cx="8880793" cy="5303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03274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pPr>
              <a:lnSpc>
                <a:spcPts val="13000"/>
              </a:lnSpc>
            </a:pPr>
            <a:endParaRPr lang="en-US" sz="15000" b="1" i="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064970-D2C1-2052-2131-01099E6270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50594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EAFB15-AAB9-5A1C-B2B9-BEF5FDFF026F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4470591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570072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1F254D0-E3DA-29E2-B384-ED3864E9E1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64154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7E9EC2F6-221E-C40D-C562-1D405B92E60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0463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9D16E7E-98E2-BC93-5FD5-4E0581AC07D3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0463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F52A5-FE0E-61E7-44B3-9C6AF4B470F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4154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29629DF-8E5C-DEA8-2F90-A2E856B892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44460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A5B9AF1-B60F-A8B6-0F56-209C8B4A661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795" y="170021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FCE1823B-3C73-9BE9-364D-36563FF9119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388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65F584A-DDDF-BC7A-9292-AB3F32A783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65861" y="1700213"/>
            <a:ext cx="3193402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2F2C3E46-A109-DF50-FCAE-271F5D85FD8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389" y="2319955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F53F6635-3DCB-2CD4-190B-9462C020914F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795" y="2319955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25C163B-3D86-6C59-751D-D19C07880C6C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065861" y="2319955"/>
            <a:ext cx="319159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6FAEC6-EF9A-9B80-58FA-95FC2D90C5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52252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EE06F2-171C-744A-E13D-C998FFCFA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903151"/>
            <a:ext cx="10080625" cy="42704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F0FC912-1177-BB05-0F8A-D28C9D46C1C5}"/>
              </a:ext>
            </a:extLst>
          </p:cNvPr>
          <p:cNvSpPr txBox="1">
            <a:spLocks/>
          </p:cNvSpPr>
          <p:nvPr userDrawn="1"/>
        </p:nvSpPr>
        <p:spPr>
          <a:xfrm>
            <a:off x="515937" y="6633970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b="0" dirty="0">
                <a:solidFill>
                  <a:schemeClr val="accent5"/>
                </a:solidFill>
              </a:rPr>
              <a:t>© Manufacturing Skills Queensland 2025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58039AFE-CCDD-AD37-D34E-F65CFEAB83CA}"/>
              </a:ext>
            </a:extLst>
          </p:cNvPr>
          <p:cNvSpPr txBox="1">
            <a:spLocks/>
          </p:cNvSpPr>
          <p:nvPr userDrawn="1"/>
        </p:nvSpPr>
        <p:spPr>
          <a:xfrm>
            <a:off x="7561263" y="6633970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C38B2F5-1F4E-421C-A073-1DF85226CA25}" type="slidenum">
              <a:rPr lang="en-AU" b="0" smtClean="0"/>
              <a:pPr algn="r"/>
              <a:t>‹#›</a:t>
            </a:fld>
            <a:endParaRPr lang="en-AU" b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9308AA4-5C48-AED8-084C-DCEE29E1DFE1}"/>
              </a:ext>
            </a:extLst>
          </p:cNvPr>
          <p:cNvSpPr/>
          <p:nvPr userDrawn="1"/>
        </p:nvSpPr>
        <p:spPr>
          <a:xfrm rot="5400000">
            <a:off x="6073138" y="739140"/>
            <a:ext cx="45719" cy="1219200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AAF486E1-0E4E-2D16-2331-0B2190DEFA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8" y="1704361"/>
            <a:ext cx="10080625" cy="1586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96583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649" r:id="rId2"/>
    <p:sldLayoutId id="2147483763" r:id="rId3"/>
    <p:sldLayoutId id="2147483765" r:id="rId4"/>
    <p:sldLayoutId id="2147483766" r:id="rId5"/>
    <p:sldLayoutId id="2147483767" r:id="rId6"/>
    <p:sldLayoutId id="2147483721" r:id="rId7"/>
    <p:sldLayoutId id="2147483683" r:id="rId8"/>
    <p:sldLayoutId id="2147483717" r:id="rId9"/>
    <p:sldLayoutId id="2147483733" r:id="rId10"/>
    <p:sldLayoutId id="2147483749" r:id="rId11"/>
    <p:sldLayoutId id="2147483722" r:id="rId12"/>
    <p:sldLayoutId id="2147483724" r:id="rId13"/>
    <p:sldLayoutId id="2147483750" r:id="rId14"/>
    <p:sldLayoutId id="2147483728" r:id="rId15"/>
    <p:sldLayoutId id="2147483745" r:id="rId16"/>
    <p:sldLayoutId id="2147483752" r:id="rId17"/>
    <p:sldLayoutId id="2147483741" r:id="rId18"/>
    <p:sldLayoutId id="2147483740" r:id="rId19"/>
    <p:sldLayoutId id="2147483676" r:id="rId20"/>
    <p:sldLayoutId id="2147483730" r:id="rId21"/>
    <p:sldLayoutId id="2147483720" r:id="rId22"/>
    <p:sldLayoutId id="2147483731" r:id="rId23"/>
    <p:sldLayoutId id="2147483743" r:id="rId24"/>
    <p:sldLayoutId id="2147483744" r:id="rId25"/>
    <p:sldLayoutId id="2147483771" r:id="rId26"/>
    <p:sldLayoutId id="2147483772" r:id="rId27"/>
    <p:sldLayoutId id="2147483773" r:id="rId28"/>
    <p:sldLayoutId id="2147483774" r:id="rId29"/>
    <p:sldLayoutId id="2147483775" r:id="rId30"/>
    <p:sldLayoutId id="2147483753" r:id="rId31"/>
    <p:sldLayoutId id="2147483734" r:id="rId32"/>
    <p:sldLayoutId id="2147483735" r:id="rId33"/>
    <p:sldLayoutId id="2147483736" r:id="rId34"/>
    <p:sldLayoutId id="2147483758" r:id="rId35"/>
    <p:sldLayoutId id="2147483760" r:id="rId36"/>
    <p:sldLayoutId id="2147483768" r:id="rId37"/>
    <p:sldLayoutId id="2147483761" r:id="rId38"/>
    <p:sldLayoutId id="2147483762" r:id="rId39"/>
    <p:sldLayoutId id="2147483754" r:id="rId40"/>
    <p:sldLayoutId id="2147483727" r:id="rId41"/>
    <p:sldLayoutId id="2147483746" r:id="rId42"/>
    <p:sldLayoutId id="2147483769" r:id="rId43"/>
    <p:sldLayoutId id="2147483770" r:id="rId44"/>
    <p:sldLayoutId id="2147483777" r:id="rId45"/>
    <p:sldLayoutId id="2147483776" r:id="rId46"/>
    <p:sldLayoutId id="2147483780" r:id="rId47"/>
    <p:sldLayoutId id="2147483779" r:id="rId48"/>
    <p:sldLayoutId id="2147483778" r:id="rId49"/>
    <p:sldLayoutId id="2147483650" r:id="rId50"/>
    <p:sldLayoutId id="2147483651" r:id="rId51"/>
    <p:sldLayoutId id="2147483652" r:id="rId52"/>
    <p:sldLayoutId id="2147483653" r:id="rId53"/>
    <p:sldLayoutId id="2147483654" r:id="rId54"/>
    <p:sldLayoutId id="2147483655" r:id="rId55"/>
    <p:sldLayoutId id="2147483657" r:id="rId56"/>
    <p:sldLayoutId id="2147483658" r:id="rId57"/>
    <p:sldLayoutId id="2147483659" r:id="rId5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600" b="1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25">
          <p15:clr>
            <a:srgbClr val="F26B43"/>
          </p15:clr>
        </p15:guide>
        <p15:guide id="5" pos="665">
          <p15:clr>
            <a:srgbClr val="F26B43"/>
          </p15:clr>
        </p15:guide>
        <p15:guide id="6" pos="7015">
          <p15:clr>
            <a:srgbClr val="F26B43"/>
          </p15:clr>
        </p15:guide>
        <p15:guide id="7" pos="7355">
          <p15:clr>
            <a:srgbClr val="F26B43"/>
          </p15:clr>
        </p15:guide>
        <p15:guide id="12" pos="2842">
          <p15:clr>
            <a:srgbClr val="F26B43"/>
          </p15:clr>
        </p15:guide>
        <p15:guide id="13" pos="4838">
          <p15:clr>
            <a:srgbClr val="F26B43"/>
          </p15:clr>
        </p15:guide>
        <p15:guide id="14" orient="horz" pos="550">
          <p15:clr>
            <a:srgbClr val="F26B43"/>
          </p15:clr>
        </p15:guide>
        <p15:guide id="15" orient="horz" pos="1071">
          <p15:clr>
            <a:srgbClr val="F26B43"/>
          </p15:clr>
        </p15:guide>
        <p15:guide id="16" orient="horz" pos="4133">
          <p15:clr>
            <a:srgbClr val="F26B43"/>
          </p15:clr>
        </p15:guide>
        <p15:guide id="17" pos="3749">
          <p15:clr>
            <a:srgbClr val="F26B43"/>
          </p15:clr>
        </p15:guide>
        <p15:guide id="18" pos="3931">
          <p15:clr>
            <a:srgbClr val="F26B43"/>
          </p15:clr>
        </p15:guide>
        <p15:guide id="19" pos="2683">
          <p15:clr>
            <a:srgbClr val="F26B43"/>
          </p15:clr>
        </p15:guide>
        <p15:guide id="20" pos="4997">
          <p15:clr>
            <a:srgbClr val="F26B43"/>
          </p15:clr>
        </p15:guide>
        <p15:guide id="21" pos="3341">
          <p15:clr>
            <a:srgbClr val="F26B43"/>
          </p15:clr>
        </p15:guide>
        <p15:guide id="22" pos="43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8.emf"/><Relationship Id="rId7" Type="http://schemas.openxmlformats.org/officeDocument/2006/relationships/image" Target="../media/image4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6.jpeg"/><Relationship Id="rId5" Type="http://schemas.openxmlformats.org/officeDocument/2006/relationships/image" Target="../media/image45.png"/><Relationship Id="rId10" Type="http://schemas.openxmlformats.org/officeDocument/2006/relationships/image" Target="../media/image41.png"/><Relationship Id="rId4" Type="http://schemas.openxmlformats.org/officeDocument/2006/relationships/image" Target="../media/image44.jpeg"/><Relationship Id="rId9" Type="http://schemas.openxmlformats.org/officeDocument/2006/relationships/image" Target="../media/image4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8.emf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2.jpeg"/><Relationship Id="rId11" Type="http://schemas.openxmlformats.org/officeDocument/2006/relationships/image" Target="../media/image57.png"/><Relationship Id="rId5" Type="http://schemas.openxmlformats.org/officeDocument/2006/relationships/image" Target="../media/image51.png"/><Relationship Id="rId10" Type="http://schemas.openxmlformats.org/officeDocument/2006/relationships/image" Target="../media/image56.jpe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8.jpe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60.png"/><Relationship Id="rId5" Type="http://schemas.openxmlformats.org/officeDocument/2006/relationships/image" Target="../media/image59.jpeg"/><Relationship Id="rId10" Type="http://schemas.openxmlformats.org/officeDocument/2006/relationships/image" Target="../media/image20.png"/><Relationship Id="rId4" Type="http://schemas.openxmlformats.org/officeDocument/2006/relationships/image" Target="../media/image8.emf"/><Relationship Id="rId9" Type="http://schemas.openxmlformats.org/officeDocument/2006/relationships/image" Target="../media/image6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8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8.emf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8.emf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8.emf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8.emf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8.emf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8.emf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0.jpe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BC2AFCE6-1181-1258-4F33-28C1B8C8ED3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DBAC171-F252-7AFC-EFED-EEB0DB96B7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4653" y="2668140"/>
            <a:ext cx="9092205" cy="820600"/>
          </a:xfrm>
        </p:spPr>
        <p:txBody>
          <a:bodyPr/>
          <a:lstStyle/>
          <a:p>
            <a:r>
              <a:rPr lang="en-US" sz="5400" dirty="0"/>
              <a:t>Tool Identification &amp; Safety</a:t>
            </a:r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073D11AB-78DF-9598-2A4E-6ECB0BC527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4653" y="3698217"/>
            <a:ext cx="4292132" cy="865741"/>
          </a:xfrm>
        </p:spPr>
        <p:txBody>
          <a:bodyPr/>
          <a:lstStyle/>
          <a:p>
            <a:pPr marL="0" indent="0">
              <a:buNone/>
            </a:pPr>
            <a:r>
              <a:rPr lang="en-AU" dirty="0"/>
              <a:t>Unit A: Fitting and Machining</a:t>
            </a:r>
          </a:p>
          <a:p>
            <a:pPr marL="0" indent="0">
              <a:buNone/>
            </a:pPr>
            <a:r>
              <a:rPr lang="en-AU" dirty="0"/>
              <a:t>Lesson 2.4</a:t>
            </a:r>
          </a:p>
        </p:txBody>
      </p:sp>
    </p:spTree>
    <p:extLst>
      <p:ext uri="{BB962C8B-B14F-4D97-AF65-F5344CB8AC3E}">
        <p14:creationId xmlns:p14="http://schemas.microsoft.com/office/powerpoint/2010/main" val="8959557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60D40-C7D5-0A70-2019-8E0E074FEA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C03146-D8C2-EA0D-0FE1-7D52F832BA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2027727"/>
            <a:ext cx="6871724" cy="5224232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Function:</a:t>
            </a:r>
            <a:r>
              <a:rPr lang="en-US" dirty="0"/>
              <a:t> Create screw threads – either internal (with </a:t>
            </a:r>
            <a:r>
              <a:rPr lang="en-US" b="1" dirty="0"/>
              <a:t>taps</a:t>
            </a:r>
            <a:r>
              <a:rPr lang="en-US" dirty="0"/>
              <a:t>) or external (with</a:t>
            </a:r>
            <a:r>
              <a:rPr lang="en-US" b="1" dirty="0"/>
              <a:t> dies</a:t>
            </a:r>
            <a:r>
              <a:rPr lang="en-US" dirty="0"/>
              <a:t>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Taps</a:t>
            </a:r>
            <a:r>
              <a:rPr lang="en-US" sz="1600" dirty="0">
                <a:solidFill>
                  <a:schemeClr val="tx1"/>
                </a:solidFill>
              </a:rPr>
              <a:t> cut threads inside a hole so a bolt or screw can go in.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Dies</a:t>
            </a:r>
            <a:r>
              <a:rPr lang="en-US" sz="1600" dirty="0">
                <a:solidFill>
                  <a:schemeClr val="tx1"/>
                </a:solidFill>
              </a:rPr>
              <a:t> cuts threads on the outside of rods or bolts.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Hand Tool Examples: </a:t>
            </a:r>
            <a:r>
              <a:rPr lang="en-US" dirty="0"/>
              <a:t>Tap &amp; tap handles, die &amp; die stock, thread gauge, tap guide block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Power Tool Example: </a:t>
            </a:r>
            <a:r>
              <a:rPr lang="en-US" dirty="0"/>
              <a:t>Cordless drill (with tapping attachment)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Safety Tips: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Wear gloves </a:t>
            </a:r>
            <a:r>
              <a:rPr lang="en-US" sz="1600" dirty="0">
                <a:solidFill>
                  <a:schemeClr val="tx1"/>
                </a:solidFill>
              </a:rPr>
              <a:t>to protect hands from sharp threads and edges. Do not wear gloves when using rotating tools – they can get caught and cause injury.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Use eye protection </a:t>
            </a:r>
            <a:r>
              <a:rPr lang="en-US" sz="1600" dirty="0">
                <a:solidFill>
                  <a:schemeClr val="tx1"/>
                </a:solidFill>
              </a:rPr>
              <a:t>– metal shavings can fly during cutting.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Apply cutting oil </a:t>
            </a:r>
            <a:r>
              <a:rPr lang="en-US" sz="1600" dirty="0">
                <a:solidFill>
                  <a:schemeClr val="tx1"/>
                </a:solidFill>
              </a:rPr>
              <a:t>to reduce friction and prevent tool damage.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Turn slowly and back off regularly </a:t>
            </a:r>
            <a:r>
              <a:rPr lang="en-US" sz="1600" dirty="0">
                <a:solidFill>
                  <a:schemeClr val="tx1"/>
                </a:solidFill>
              </a:rPr>
              <a:t>to avoid snapping the tap / die.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Use correct tap/die size </a:t>
            </a:r>
            <a:r>
              <a:rPr lang="en-US" sz="1600" dirty="0">
                <a:solidFill>
                  <a:schemeClr val="tx1"/>
                </a:solidFill>
              </a:rPr>
              <a:t>for the material and hole/rod.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Secure workpiece </a:t>
            </a:r>
            <a:r>
              <a:rPr lang="en-US" sz="1600" dirty="0">
                <a:solidFill>
                  <a:schemeClr val="tx1"/>
                </a:solidFill>
              </a:rPr>
              <a:t>before threading.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6886B35-7C8B-4C42-17A8-CC3B7D82C4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3149237" cy="524553"/>
          </a:xfrm>
        </p:spPr>
        <p:txBody>
          <a:bodyPr/>
          <a:lstStyle/>
          <a:p>
            <a:r>
              <a:rPr lang="en-US" dirty="0"/>
              <a:t>Threading Tools</a:t>
            </a:r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91436CCC-193D-30D5-F84A-6796981ED154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2007967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TOOL ID &amp; SAFETY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83A32E0-50D9-0716-EEEE-7A6A7F273262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12996CC2-C0C5-D408-A4A2-0CD6ECDBA8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019FA81-240D-53DB-E272-697A95A75737}"/>
              </a:ext>
            </a:extLst>
          </p:cNvPr>
          <p:cNvSpPr/>
          <p:nvPr/>
        </p:nvSpPr>
        <p:spPr>
          <a:xfrm>
            <a:off x="7932738" y="-4254"/>
            <a:ext cx="4259262" cy="6561138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8" name="Picture 7" descr="Thread making tools. Includes Taps, Dies and Tap wrenches">
            <a:extLst>
              <a:ext uri="{FF2B5EF4-FFF2-40B4-BE49-F238E27FC236}">
                <a16:creationId xmlns:a16="http://schemas.microsoft.com/office/drawing/2014/main" id="{39B0C40C-7FC1-10E7-FC4D-1DCAF27A349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86274" y="1760997"/>
            <a:ext cx="1925432" cy="131028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9" descr="Close-up of a tap&#10;&#10;AI-generated content may be incorrect.">
            <a:extLst>
              <a:ext uri="{FF2B5EF4-FFF2-40B4-BE49-F238E27FC236}">
                <a16:creationId xmlns:a16="http://schemas.microsoft.com/office/drawing/2014/main" id="{C729EBB3-6410-10C9-46B9-9FCFB45E8F1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7821544" y="2159298"/>
            <a:ext cx="1445251" cy="850587"/>
          </a:xfrm>
          <a:prstGeom prst="rect">
            <a:avLst/>
          </a:prstGeom>
        </p:spPr>
      </p:pic>
      <p:pic>
        <p:nvPicPr>
          <p:cNvPr id="11" name="Picture 10" descr="A black round object with holes&#10;&#10;AI-generated content may be incorrect.">
            <a:extLst>
              <a:ext uri="{FF2B5EF4-FFF2-40B4-BE49-F238E27FC236}">
                <a16:creationId xmlns:a16="http://schemas.microsoft.com/office/drawing/2014/main" id="{1E86F577-83C2-6BF5-1C63-CACEC5006B4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585481" y="4573581"/>
            <a:ext cx="1275567" cy="1306889"/>
          </a:xfrm>
          <a:prstGeom prst="rect">
            <a:avLst/>
          </a:prstGeom>
        </p:spPr>
      </p:pic>
      <p:pic>
        <p:nvPicPr>
          <p:cNvPr id="12" name="Picture 11" descr="A close-up of a tap and die&#10;&#10;AI-generated content may be incorrect.">
            <a:extLst>
              <a:ext uri="{FF2B5EF4-FFF2-40B4-BE49-F238E27FC236}">
                <a16:creationId xmlns:a16="http://schemas.microsoft.com/office/drawing/2014/main" id="{81370799-94BC-13D3-9022-CA4935ECDB9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77518" y="3329771"/>
            <a:ext cx="2815928" cy="122015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Picture 12" descr="A metal blade with leaves&#10;&#10;AI-generated content may be incorrect.">
            <a:extLst>
              <a:ext uri="{FF2B5EF4-FFF2-40B4-BE49-F238E27FC236}">
                <a16:creationId xmlns:a16="http://schemas.microsoft.com/office/drawing/2014/main" id="{DF6826E5-9D06-4608-E485-8E568D52E7E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548943">
            <a:off x="7487070" y="4457617"/>
            <a:ext cx="3198409" cy="1701146"/>
          </a:xfrm>
          <a:prstGeom prst="rect">
            <a:avLst/>
          </a:prstGeom>
        </p:spPr>
      </p:pic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009B510E-A22E-16A1-ECCA-D67907CE2B54}"/>
              </a:ext>
            </a:extLst>
          </p:cNvPr>
          <p:cNvSpPr txBox="1">
            <a:spLocks/>
          </p:cNvSpPr>
          <p:nvPr/>
        </p:nvSpPr>
        <p:spPr>
          <a:xfrm>
            <a:off x="7606213" y="1496882"/>
            <a:ext cx="1806586" cy="367005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030083"/>
                </a:solidFill>
              </a:rPr>
              <a:t>Taps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7E33BA15-06CF-B142-E69A-95F33CFE3D31}"/>
              </a:ext>
            </a:extLst>
          </p:cNvPr>
          <p:cNvSpPr txBox="1">
            <a:spLocks/>
          </p:cNvSpPr>
          <p:nvPr/>
        </p:nvSpPr>
        <p:spPr>
          <a:xfrm>
            <a:off x="9007812" y="1562654"/>
            <a:ext cx="1806586" cy="367005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030083"/>
                </a:solidFill>
              </a:rPr>
              <a:t>Tap Handles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F282AC71-FDC7-E802-BAEC-7596E7590696}"/>
              </a:ext>
            </a:extLst>
          </p:cNvPr>
          <p:cNvSpPr txBox="1">
            <a:spLocks/>
          </p:cNvSpPr>
          <p:nvPr/>
        </p:nvSpPr>
        <p:spPr>
          <a:xfrm>
            <a:off x="9279501" y="3177409"/>
            <a:ext cx="1806586" cy="367005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030083"/>
                </a:solidFill>
              </a:rPr>
              <a:t>Die &amp; Die Stock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CAC9717C-54F8-01CD-7E2D-BB92908813F3}"/>
              </a:ext>
            </a:extLst>
          </p:cNvPr>
          <p:cNvSpPr txBox="1">
            <a:spLocks/>
          </p:cNvSpPr>
          <p:nvPr/>
        </p:nvSpPr>
        <p:spPr>
          <a:xfrm>
            <a:off x="8037739" y="5291865"/>
            <a:ext cx="1045897" cy="588605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030083"/>
                </a:solidFill>
              </a:rPr>
              <a:t>Thread Gauge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2A827D2E-69C2-0B55-D7BF-53BA76F7CCD7}"/>
              </a:ext>
            </a:extLst>
          </p:cNvPr>
          <p:cNvSpPr txBox="1">
            <a:spLocks/>
          </p:cNvSpPr>
          <p:nvPr/>
        </p:nvSpPr>
        <p:spPr>
          <a:xfrm>
            <a:off x="10585540" y="5727042"/>
            <a:ext cx="1317801" cy="588605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030083"/>
                </a:solidFill>
              </a:rPr>
              <a:t>Tap Guide Block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93B2E78F-C5A9-ED69-63FD-49DBE807EB37}"/>
              </a:ext>
            </a:extLst>
          </p:cNvPr>
          <p:cNvSpPr txBox="1">
            <a:spLocks/>
          </p:cNvSpPr>
          <p:nvPr/>
        </p:nvSpPr>
        <p:spPr>
          <a:xfrm>
            <a:off x="8037739" y="292925"/>
            <a:ext cx="1485388" cy="810204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030083"/>
                </a:solidFill>
              </a:rPr>
              <a:t>Tapping Compound / Cutting Paste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DFAA52E-5848-251D-0AC8-BF8810C55A19}"/>
              </a:ext>
            </a:extLst>
          </p:cNvPr>
          <p:cNvGrpSpPr/>
          <p:nvPr/>
        </p:nvGrpSpPr>
        <p:grpSpPr>
          <a:xfrm>
            <a:off x="9279501" y="157675"/>
            <a:ext cx="1192698" cy="1177278"/>
            <a:chOff x="8148829" y="232492"/>
            <a:chExt cx="1192698" cy="1177278"/>
          </a:xfrm>
        </p:grpSpPr>
        <p:pic>
          <p:nvPicPr>
            <p:cNvPr id="21" name="Picture 20" descr="A silver can with a white lid&#10;&#10;AI-generated content may be incorrect.">
              <a:extLst>
                <a:ext uri="{FF2B5EF4-FFF2-40B4-BE49-F238E27FC236}">
                  <a16:creationId xmlns:a16="http://schemas.microsoft.com/office/drawing/2014/main" id="{3368374E-968F-335D-3E82-47F4FF370E8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148829" y="232492"/>
              <a:ext cx="1192698" cy="1177278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F06BB3E-0654-8D9F-5584-65104C34A589}"/>
                </a:ext>
              </a:extLst>
            </p:cNvPr>
            <p:cNvSpPr txBox="1"/>
            <p:nvPr/>
          </p:nvSpPr>
          <p:spPr>
            <a:xfrm>
              <a:off x="8252343" y="763950"/>
              <a:ext cx="1056180" cy="173918"/>
            </a:xfrm>
            <a:prstGeom prst="rect">
              <a:avLst/>
            </a:prstGeom>
            <a:noFill/>
          </p:spPr>
          <p:txBody>
            <a:bodyPr wrap="square" rtlCol="0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en-AU" sz="1000" b="1" dirty="0">
                  <a:solidFill>
                    <a:schemeClr val="tx2"/>
                  </a:solidFill>
                </a:rPr>
                <a:t>Tapping</a:t>
              </a:r>
            </a:p>
            <a:p>
              <a:pPr algn="ctr"/>
              <a:r>
                <a:rPr lang="en-AU" sz="1000" b="1" dirty="0">
                  <a:solidFill>
                    <a:schemeClr val="tx2"/>
                  </a:solidFill>
                </a:rPr>
                <a:t>Compound</a:t>
              </a:r>
            </a:p>
          </p:txBody>
        </p:sp>
      </p:grpSp>
      <p:pic>
        <p:nvPicPr>
          <p:cNvPr id="2" name="Picture 1" descr="A close up of a drill&#10;&#10;AI-generated content may be incorrect.">
            <a:extLst>
              <a:ext uri="{FF2B5EF4-FFF2-40B4-BE49-F238E27FC236}">
                <a16:creationId xmlns:a16="http://schemas.microsoft.com/office/drawing/2014/main" id="{9533AFD6-C210-97AC-1C53-E7583D08331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585481" y="1155417"/>
            <a:ext cx="1628901" cy="161148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E01016-7CAA-BB29-F668-E62739F66A96}"/>
              </a:ext>
            </a:extLst>
          </p:cNvPr>
          <p:cNvSpPr txBox="1">
            <a:spLocks/>
          </p:cNvSpPr>
          <p:nvPr/>
        </p:nvSpPr>
        <p:spPr>
          <a:xfrm>
            <a:off x="10864579" y="416445"/>
            <a:ext cx="1338612" cy="810204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030083"/>
                </a:solidFill>
              </a:rPr>
              <a:t>Drill with Tapping Attachment</a:t>
            </a:r>
          </a:p>
        </p:txBody>
      </p:sp>
    </p:spTree>
    <p:extLst>
      <p:ext uri="{BB962C8B-B14F-4D97-AF65-F5344CB8AC3E}">
        <p14:creationId xmlns:p14="http://schemas.microsoft.com/office/powerpoint/2010/main" val="20152226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04DA18-7596-5768-EECF-AEC52091D7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F2F7DE-0522-C8E7-A224-10ADBF7D65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2027727"/>
            <a:ext cx="6628392" cy="4716914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Function:</a:t>
            </a:r>
            <a:r>
              <a:rPr lang="en-US" dirty="0"/>
              <a:t> Hold parts together securely using threaded connections.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Bolts &amp; screws</a:t>
            </a:r>
            <a:r>
              <a:rPr lang="en-US" sz="1600" dirty="0">
                <a:solidFill>
                  <a:schemeClr val="tx1"/>
                </a:solidFill>
              </a:rPr>
              <a:t> join materials.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Nuts</a:t>
            </a:r>
            <a:r>
              <a:rPr lang="en-US" sz="1600" dirty="0">
                <a:solidFill>
                  <a:schemeClr val="tx1"/>
                </a:solidFill>
              </a:rPr>
              <a:t> secure bolts.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Washers</a:t>
            </a:r>
            <a:r>
              <a:rPr lang="en-US" sz="1600" dirty="0">
                <a:solidFill>
                  <a:schemeClr val="tx1"/>
                </a:solidFill>
              </a:rPr>
              <a:t> spread the load and prevent damage.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Hand Tool Examples: </a:t>
            </a:r>
            <a:r>
              <a:rPr lang="en-US" dirty="0"/>
              <a:t>Spanners, screwdrivers, </a:t>
            </a:r>
            <a:r>
              <a:rPr lang="en-US" dirty="0" err="1"/>
              <a:t>allen</a:t>
            </a:r>
            <a:r>
              <a:rPr lang="en-US" dirty="0"/>
              <a:t> keys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Power Tool Example: </a:t>
            </a:r>
            <a:r>
              <a:rPr lang="en-US" dirty="0"/>
              <a:t>Cordless drill (with screwdriver tip)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Safety Tips: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Use properly sized tools </a:t>
            </a:r>
            <a:r>
              <a:rPr lang="en-US" sz="1600" dirty="0">
                <a:solidFill>
                  <a:schemeClr val="tx1"/>
                </a:solidFill>
              </a:rPr>
              <a:t>(e.g. spanners, screwdrivers) to avoid slipping.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Avoid overtightening </a:t>
            </a:r>
            <a:r>
              <a:rPr lang="en-US" sz="1600" dirty="0">
                <a:solidFill>
                  <a:schemeClr val="tx1"/>
                </a:solidFill>
              </a:rPr>
              <a:t>– it can strip threads or snap bolts.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Watch your hands and knuckles </a:t>
            </a:r>
            <a:r>
              <a:rPr lang="en-US" sz="1600" dirty="0">
                <a:solidFill>
                  <a:schemeClr val="tx1"/>
                </a:solidFill>
              </a:rPr>
              <a:t>when tightening in tight spaces.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Keep fasteners </a:t>
            </a:r>
            <a:r>
              <a:rPr lang="en-US" sz="1600" b="1" dirty="0" err="1">
                <a:solidFill>
                  <a:schemeClr val="tx1"/>
                </a:solidFill>
              </a:rPr>
              <a:t>organised</a:t>
            </a:r>
            <a:r>
              <a:rPr lang="en-US" sz="1600" b="1" dirty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chemeClr val="tx1"/>
                </a:solidFill>
              </a:rPr>
              <a:t>to avoid mix-ups or sharp points in toolboxes.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766644E-ECD3-E49A-814F-1980735A8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3134489" cy="524553"/>
          </a:xfrm>
        </p:spPr>
        <p:txBody>
          <a:bodyPr/>
          <a:lstStyle/>
          <a:p>
            <a:r>
              <a:rPr lang="en-US" dirty="0"/>
              <a:t>Fastening Tools</a:t>
            </a:r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DAED2E34-158E-5613-A6B7-7353AE7F0347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2007967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TOOL ID &amp; SAFETY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E36AE5CE-5716-752E-03AC-EDF3CC854E30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FCB7B53C-82EC-4731-56C0-519137322F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B1954B2-8703-92FD-B03D-BF7F9385EE2B}"/>
              </a:ext>
            </a:extLst>
          </p:cNvPr>
          <p:cNvSpPr/>
          <p:nvPr/>
        </p:nvSpPr>
        <p:spPr>
          <a:xfrm>
            <a:off x="7932738" y="-4254"/>
            <a:ext cx="4259262" cy="6561138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55E382CA-2DE6-3C07-4EF7-91DB6168A504}"/>
              </a:ext>
            </a:extLst>
          </p:cNvPr>
          <p:cNvSpPr txBox="1">
            <a:spLocks/>
          </p:cNvSpPr>
          <p:nvPr/>
        </p:nvSpPr>
        <p:spPr>
          <a:xfrm>
            <a:off x="8255783" y="2432071"/>
            <a:ext cx="1806586" cy="367005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030083"/>
                </a:solidFill>
              </a:rPr>
              <a:t>Washers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D8F579F-9C45-AE95-B43F-8E83C46483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78218" y="293157"/>
            <a:ext cx="2248022" cy="13478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DBF25F4-D4E8-FD88-ED72-A31D3B35C47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8114" y="379539"/>
            <a:ext cx="1806585" cy="126149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 descr="A group of metal washers&#10;&#10;AI-generated content may be incorrect.">
            <a:extLst>
              <a:ext uri="{FF2B5EF4-FFF2-40B4-BE49-F238E27FC236}">
                <a16:creationId xmlns:a16="http://schemas.microsoft.com/office/drawing/2014/main" id="{2B370F96-7DA0-1A48-2805-71BAF28118E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0125" y="1727416"/>
            <a:ext cx="1912244" cy="80177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2" name="Picture 31" descr="A pair of wrenches crossed&#10;&#10;AI-generated content may be incorrect.">
            <a:extLst>
              <a:ext uri="{FF2B5EF4-FFF2-40B4-BE49-F238E27FC236}">
                <a16:creationId xmlns:a16="http://schemas.microsoft.com/office/drawing/2014/main" id="{F26706AD-A9EB-94E1-8A3D-646A608AB57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4368" y="3075270"/>
            <a:ext cx="1839985" cy="1228288"/>
          </a:xfrm>
          <a:prstGeom prst="rect">
            <a:avLst/>
          </a:prstGeom>
        </p:spPr>
      </p:pic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43139C5F-3519-FC40-1150-CB4D717D4FD0}"/>
              </a:ext>
            </a:extLst>
          </p:cNvPr>
          <p:cNvSpPr txBox="1">
            <a:spLocks/>
          </p:cNvSpPr>
          <p:nvPr/>
        </p:nvSpPr>
        <p:spPr>
          <a:xfrm>
            <a:off x="9840368" y="108743"/>
            <a:ext cx="1806586" cy="367005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030083"/>
                </a:solidFill>
              </a:rPr>
              <a:t>Bolts</a:t>
            </a:r>
          </a:p>
        </p:txBody>
      </p: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725AD641-251E-99BC-B404-2230349E3B95}"/>
              </a:ext>
            </a:extLst>
          </p:cNvPr>
          <p:cNvSpPr txBox="1">
            <a:spLocks/>
          </p:cNvSpPr>
          <p:nvPr/>
        </p:nvSpPr>
        <p:spPr>
          <a:xfrm>
            <a:off x="8202954" y="4033823"/>
            <a:ext cx="1806586" cy="367005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030083"/>
                </a:solidFill>
              </a:rPr>
              <a:t>Spanners</a:t>
            </a:r>
          </a:p>
        </p:txBody>
      </p:sp>
      <p:pic>
        <p:nvPicPr>
          <p:cNvPr id="3" name="Picture 2" descr="A group of screws on a black background&#10;&#10;AI-generated content may be incorrect.">
            <a:extLst>
              <a:ext uri="{FF2B5EF4-FFF2-40B4-BE49-F238E27FC236}">
                <a16:creationId xmlns:a16="http://schemas.microsoft.com/office/drawing/2014/main" id="{B5041D2E-9D11-A865-3086-489B081DEF7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4566" y="1641034"/>
            <a:ext cx="1243965" cy="104013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9D3F858-277C-570F-8620-F2EDF5207CD9}"/>
              </a:ext>
            </a:extLst>
          </p:cNvPr>
          <p:cNvSpPr txBox="1">
            <a:spLocks/>
          </p:cNvSpPr>
          <p:nvPr/>
        </p:nvSpPr>
        <p:spPr>
          <a:xfrm>
            <a:off x="7971632" y="108743"/>
            <a:ext cx="1806586" cy="367005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030083"/>
                </a:solidFill>
              </a:rPr>
              <a:t>Nuts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3B65D187-A05B-54DD-35FA-FFF394C67B41}"/>
              </a:ext>
            </a:extLst>
          </p:cNvPr>
          <p:cNvSpPr txBox="1">
            <a:spLocks/>
          </p:cNvSpPr>
          <p:nvPr/>
        </p:nvSpPr>
        <p:spPr>
          <a:xfrm>
            <a:off x="9840368" y="1785838"/>
            <a:ext cx="1806586" cy="367005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030083"/>
                </a:solidFill>
              </a:rPr>
              <a:t>Screws</a:t>
            </a:r>
          </a:p>
        </p:txBody>
      </p:sp>
      <p:pic>
        <p:nvPicPr>
          <p:cNvPr id="10" name="Picture 9" descr="A close up of a screwdriver&#10;&#10;AI-generated content may be incorrect.">
            <a:extLst>
              <a:ext uri="{FF2B5EF4-FFF2-40B4-BE49-F238E27FC236}">
                <a16:creationId xmlns:a16="http://schemas.microsoft.com/office/drawing/2014/main" id="{8AABCDD5-DD9C-3871-E25B-09355B00C3B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26526" y="3163401"/>
            <a:ext cx="1806585" cy="1015805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7E2D621D-C255-0604-9AF1-71A669289CFA}"/>
              </a:ext>
            </a:extLst>
          </p:cNvPr>
          <p:cNvSpPr txBox="1">
            <a:spLocks/>
          </p:cNvSpPr>
          <p:nvPr/>
        </p:nvSpPr>
        <p:spPr>
          <a:xfrm>
            <a:off x="10355970" y="4015333"/>
            <a:ext cx="1806586" cy="367005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030083"/>
                </a:solidFill>
              </a:rPr>
              <a:t>Screwdrivers</a:t>
            </a:r>
          </a:p>
        </p:txBody>
      </p:sp>
      <p:pic>
        <p:nvPicPr>
          <p:cNvPr id="12" name="Picture 11" descr="A set of silver and black keys&#10;&#10;AI-generated content may be incorrect.">
            <a:extLst>
              <a:ext uri="{FF2B5EF4-FFF2-40B4-BE49-F238E27FC236}">
                <a16:creationId xmlns:a16="http://schemas.microsoft.com/office/drawing/2014/main" id="{7EBB0F02-9CC3-9564-6C51-68DFFDCBB31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091771" y="4948199"/>
            <a:ext cx="1579270" cy="1158557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C72731AD-FCAB-2204-D2F5-93753D28C52A}"/>
              </a:ext>
            </a:extLst>
          </p:cNvPr>
          <p:cNvSpPr txBox="1">
            <a:spLocks/>
          </p:cNvSpPr>
          <p:nvPr/>
        </p:nvSpPr>
        <p:spPr>
          <a:xfrm>
            <a:off x="8297500" y="5905459"/>
            <a:ext cx="1806586" cy="367005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030083"/>
                </a:solidFill>
              </a:rPr>
              <a:t>Allen Keys</a:t>
            </a:r>
          </a:p>
        </p:txBody>
      </p:sp>
      <p:pic>
        <p:nvPicPr>
          <p:cNvPr id="15" name="Picture 14" descr="A blue drill with a black background&#10;&#10;AI-generated content may be incorrect.">
            <a:extLst>
              <a:ext uri="{FF2B5EF4-FFF2-40B4-BE49-F238E27FC236}">
                <a16:creationId xmlns:a16="http://schemas.microsoft.com/office/drawing/2014/main" id="{EE337596-AD44-BE14-C3D5-462272F4615A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8894" y="4566318"/>
            <a:ext cx="1917699" cy="1922320"/>
          </a:xfrm>
          <a:prstGeom prst="rect">
            <a:avLst/>
          </a:prstGeom>
        </p:spPr>
      </p:pic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30E99888-CFB9-21F9-74A5-FF4D0C355B89}"/>
              </a:ext>
            </a:extLst>
          </p:cNvPr>
          <p:cNvSpPr txBox="1">
            <a:spLocks/>
          </p:cNvSpPr>
          <p:nvPr/>
        </p:nvSpPr>
        <p:spPr>
          <a:xfrm>
            <a:off x="10190235" y="5189765"/>
            <a:ext cx="1323343" cy="810204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030083"/>
                </a:solidFill>
              </a:rPr>
              <a:t>Drill with Screwdriver Tip</a:t>
            </a:r>
          </a:p>
        </p:txBody>
      </p:sp>
    </p:spTree>
    <p:extLst>
      <p:ext uri="{BB962C8B-B14F-4D97-AF65-F5344CB8AC3E}">
        <p14:creationId xmlns:p14="http://schemas.microsoft.com/office/powerpoint/2010/main" val="3569111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DAC088-1CB9-001F-F217-5D3106A8FC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952937E4-A341-D395-AD14-DDF0C8BFC9D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6"/>
          <a:stretch>
            <a:fillRect/>
          </a:stretch>
        </p:blipFill>
        <p:spPr>
          <a:xfrm>
            <a:off x="7932738" y="0"/>
            <a:ext cx="4259262" cy="6561138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004E23AC-7D27-5F79-417B-F6F079373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2595880" cy="524553"/>
          </a:xfrm>
        </p:spPr>
        <p:txBody>
          <a:bodyPr/>
          <a:lstStyle/>
          <a:p>
            <a:r>
              <a:rPr lang="en-US" dirty="0"/>
              <a:t>Safety &amp; PPE</a:t>
            </a: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108110F0-F8B8-CC33-F1CB-F0099BA0EF1E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2007967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TOOL ID &amp; SAFETY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BB43082-17CC-CBAC-0DDB-B7CBA0C799A6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AFF78872-A3AA-98DD-A2EA-B55C2AEDF4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E8B7A9C-0963-145E-52B0-F983AC67D2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1D0B75E-C10C-EE92-9AA8-583D5002908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AU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055528C1-418B-AB03-2645-E7A7EA0893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1424914"/>
              </p:ext>
            </p:extLst>
          </p:nvPr>
        </p:nvGraphicFramePr>
        <p:xfrm>
          <a:off x="1044153" y="1691980"/>
          <a:ext cx="6624638" cy="463296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765035">
                  <a:extLst>
                    <a:ext uri="{9D8B030D-6E8A-4147-A177-3AD203B41FA5}">
                      <a16:colId xmlns:a16="http://schemas.microsoft.com/office/drawing/2014/main" val="1502491819"/>
                    </a:ext>
                  </a:extLst>
                </a:gridCol>
                <a:gridCol w="3225852">
                  <a:extLst>
                    <a:ext uri="{9D8B030D-6E8A-4147-A177-3AD203B41FA5}">
                      <a16:colId xmlns:a16="http://schemas.microsoft.com/office/drawing/2014/main" val="3472666423"/>
                    </a:ext>
                  </a:extLst>
                </a:gridCol>
                <a:gridCol w="1633751">
                  <a:extLst>
                    <a:ext uri="{9D8B030D-6E8A-4147-A177-3AD203B41FA5}">
                      <a16:colId xmlns:a16="http://schemas.microsoft.com/office/drawing/2014/main" val="3525004938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r>
                        <a:rPr lang="en-US" sz="1400" dirty="0"/>
                        <a:t>Task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PPE Needed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Why It’s Important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797622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400" b="1" dirty="0">
                          <a:solidFill>
                            <a:schemeClr val="tx2"/>
                          </a:solidFill>
                        </a:rPr>
                        <a:t>Measuring &amp; Marking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endParaRPr lang="en-US" sz="1400" dirty="0">
                        <a:solidFill>
                          <a:schemeClr val="tx2"/>
                        </a:solidFill>
                      </a:endParaRPr>
                    </a:p>
                    <a:p>
                      <a:pPr marL="0" indent="0">
                        <a:buFont typeface="+mj-lt"/>
                        <a:buNone/>
                      </a:pPr>
                      <a:endParaRPr lang="en-US" sz="140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Safety glasses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Lightweight gloves (optional)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Protects eyes from stray dust, metal chips, or sharp scribers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80810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400" b="1" dirty="0">
                          <a:solidFill>
                            <a:schemeClr val="tx2"/>
                          </a:solidFill>
                        </a:rPr>
                        <a:t>Cutting &amp; Holding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endParaRPr lang="en-US" sz="1400" dirty="0">
                        <a:solidFill>
                          <a:schemeClr val="tx2"/>
                        </a:solidFill>
                      </a:endParaRPr>
                    </a:p>
                    <a:p>
                      <a:pPr marL="0" indent="0">
                        <a:buFont typeface="+mj-lt"/>
                        <a:buNone/>
                      </a:pPr>
                      <a:endParaRPr lang="en-US" sz="1400" dirty="0">
                        <a:solidFill>
                          <a:schemeClr val="tx2"/>
                        </a:solidFill>
                      </a:endParaRPr>
                    </a:p>
                    <a:p>
                      <a:pPr marL="0" indent="0">
                        <a:buFont typeface="+mj-lt"/>
                        <a:buNone/>
                      </a:pPr>
                      <a:endParaRPr lang="en-US" sz="1400" dirty="0">
                        <a:solidFill>
                          <a:schemeClr val="tx2"/>
                        </a:solidFill>
                      </a:endParaRPr>
                    </a:p>
                    <a:p>
                      <a:pPr marL="0" indent="0">
                        <a:buFont typeface="+mj-lt"/>
                        <a:buNone/>
                      </a:pPr>
                      <a:endParaRPr lang="en-US" sz="1400" dirty="0">
                        <a:solidFill>
                          <a:schemeClr val="tx2"/>
                        </a:solidFill>
                      </a:endParaRPr>
                    </a:p>
                    <a:p>
                      <a:pPr marL="0" indent="0">
                        <a:buFont typeface="+mj-lt"/>
                        <a:buNone/>
                      </a:pPr>
                      <a:endParaRPr lang="en-US" sz="1400" dirty="0">
                        <a:solidFill>
                          <a:schemeClr val="tx2"/>
                        </a:solidFill>
                      </a:endParaRPr>
                    </a:p>
                    <a:p>
                      <a:pPr marL="0" indent="0">
                        <a:buFont typeface="+mj-lt"/>
                        <a:buNone/>
                      </a:pPr>
                      <a:endParaRPr lang="en-US" sz="1400" dirty="0">
                        <a:solidFill>
                          <a:schemeClr val="tx2"/>
                        </a:solidFill>
                      </a:endParaRPr>
                    </a:p>
                    <a:p>
                      <a:pPr marL="0" indent="0">
                        <a:buFont typeface="+mj-lt"/>
                        <a:buNone/>
                      </a:pPr>
                      <a:endParaRPr lang="en-US" sz="140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Safety glasses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Cut-resistant gloves (only for handling, not while operating rotating tools)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Covered footwear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Guards hands from blades and splinters, eyes from flying debris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27424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400" b="1" dirty="0">
                          <a:solidFill>
                            <a:schemeClr val="tx2"/>
                          </a:solidFill>
                        </a:rPr>
                        <a:t>Threading </a:t>
                      </a:r>
                      <a:r>
                        <a:rPr lang="en-US" sz="1400" b="1">
                          <a:solidFill>
                            <a:schemeClr val="tx2"/>
                          </a:solidFill>
                        </a:rPr>
                        <a:t>&amp; Fastening</a:t>
                      </a:r>
                      <a:endParaRPr lang="en-US" sz="1400" dirty="0">
                        <a:solidFill>
                          <a:schemeClr val="tx2"/>
                        </a:solidFill>
                      </a:endParaRPr>
                    </a:p>
                    <a:p>
                      <a:pPr marL="0" indent="0">
                        <a:buFont typeface="+mj-lt"/>
                        <a:buNone/>
                      </a:pPr>
                      <a:endParaRPr lang="en-US" sz="1400" dirty="0">
                        <a:solidFill>
                          <a:schemeClr val="tx2"/>
                        </a:solidFill>
                      </a:endParaRPr>
                    </a:p>
                    <a:p>
                      <a:pPr marL="0" indent="0">
                        <a:buFont typeface="+mj-lt"/>
                        <a:buNone/>
                      </a:pPr>
                      <a:endParaRPr lang="en-US" sz="1400" dirty="0">
                        <a:solidFill>
                          <a:schemeClr val="tx2"/>
                        </a:solidFill>
                      </a:endParaRPr>
                    </a:p>
                    <a:p>
                      <a:pPr marL="0" indent="0">
                        <a:buFont typeface="+mj-lt"/>
                        <a:buNone/>
                      </a:pPr>
                      <a:endParaRPr lang="en-US" sz="1400" dirty="0">
                        <a:solidFill>
                          <a:schemeClr val="tx2"/>
                        </a:solidFill>
                      </a:endParaRPr>
                    </a:p>
                    <a:p>
                      <a:pPr marL="0" indent="0">
                        <a:buFont typeface="+mj-lt"/>
                        <a:buNone/>
                      </a:pPr>
                      <a:endParaRPr lang="en-US" sz="140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Safety glasses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Nitrile or mechanic gloves (only for handling, not while operating rotating tools)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Prevents injury from sharp threads and oils.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9732075"/>
                  </a:ext>
                </a:extLst>
              </a:tr>
            </a:tbl>
          </a:graphicData>
        </a:graphic>
      </p:graphicFrame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B1FB917-E6C4-EF20-C4F9-9E31E480A8EF}"/>
              </a:ext>
            </a:extLst>
          </p:cNvPr>
          <p:cNvSpPr txBox="1">
            <a:spLocks/>
          </p:cNvSpPr>
          <p:nvPr/>
        </p:nvSpPr>
        <p:spPr>
          <a:xfrm>
            <a:off x="690392" y="6186108"/>
            <a:ext cx="7332159" cy="453183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 i="1" dirty="0">
                <a:solidFill>
                  <a:srgbClr val="030083"/>
                </a:solidFill>
                <a:latin typeface="+mn-lt"/>
                <a:cs typeface="MV Boli" panose="02000500030200090000" pitchFamily="2" charset="0"/>
              </a:rPr>
              <a:t>Always tuck in loose clothing and tie long hair back before tools.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DA61909-BE1C-DCFC-7E50-2721AAD429EB}"/>
              </a:ext>
            </a:extLst>
          </p:cNvPr>
          <p:cNvSpPr txBox="1"/>
          <p:nvPr/>
        </p:nvSpPr>
        <p:spPr>
          <a:xfrm>
            <a:off x="1028865" y="3779203"/>
            <a:ext cx="4732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600" dirty="0"/>
              <a:t>🪚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BF19131-36CD-1028-2990-8F40C75AD8E7}"/>
              </a:ext>
            </a:extLst>
          </p:cNvPr>
          <p:cNvSpPr txBox="1"/>
          <p:nvPr/>
        </p:nvSpPr>
        <p:spPr>
          <a:xfrm>
            <a:off x="1691143" y="2580227"/>
            <a:ext cx="5189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200" dirty="0"/>
              <a:t>✏️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57E1B69-BFC6-18E9-8A4D-59914F629688}"/>
              </a:ext>
            </a:extLst>
          </p:cNvPr>
          <p:cNvSpPr txBox="1"/>
          <p:nvPr/>
        </p:nvSpPr>
        <p:spPr>
          <a:xfrm>
            <a:off x="1647241" y="5557670"/>
            <a:ext cx="46405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200" dirty="0"/>
              <a:t>🔩</a:t>
            </a:r>
          </a:p>
        </p:txBody>
      </p:sp>
      <p:pic>
        <p:nvPicPr>
          <p:cNvPr id="17" name="Picture 16" descr="A black and clear glasses&#10;&#10;AI-generated content may be incorrect.">
            <a:extLst>
              <a:ext uri="{FF2B5EF4-FFF2-40B4-BE49-F238E27FC236}">
                <a16:creationId xmlns:a16="http://schemas.microsoft.com/office/drawing/2014/main" id="{D5E79C5B-28E2-7E75-463F-D40196AEE55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EF7ED"/>
              </a:clrFrom>
              <a:clrTo>
                <a:srgbClr val="FEF7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4924" y="2675772"/>
            <a:ext cx="793437" cy="528958"/>
          </a:xfrm>
          <a:prstGeom prst="rect">
            <a:avLst/>
          </a:prstGeom>
        </p:spPr>
      </p:pic>
      <p:pic>
        <p:nvPicPr>
          <p:cNvPr id="18" name="Picture 17" descr="A pair of brown boots&#10;&#10;AI-generated content may be incorrect.">
            <a:extLst>
              <a:ext uri="{FF2B5EF4-FFF2-40B4-BE49-F238E27FC236}">
                <a16:creationId xmlns:a16="http://schemas.microsoft.com/office/drawing/2014/main" id="{EC573B49-0C87-9F1B-976B-39DEA1A5153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00354" y="4264982"/>
            <a:ext cx="866262" cy="676216"/>
          </a:xfrm>
          <a:prstGeom prst="rect">
            <a:avLst/>
          </a:prstGeom>
        </p:spPr>
      </p:pic>
      <p:pic>
        <p:nvPicPr>
          <p:cNvPr id="19" name="Picture 18" descr="A black and clear glasses&#10;&#10;AI-generated content may be incorrect.">
            <a:extLst>
              <a:ext uri="{FF2B5EF4-FFF2-40B4-BE49-F238E27FC236}">
                <a16:creationId xmlns:a16="http://schemas.microsoft.com/office/drawing/2014/main" id="{86E4F801-B5B7-94A1-DA97-14F1FD7F629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EF7ED"/>
              </a:clrFrom>
              <a:clrTo>
                <a:srgbClr val="FEF7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4530" y="4412240"/>
            <a:ext cx="793437" cy="528958"/>
          </a:xfrm>
          <a:prstGeom prst="rect">
            <a:avLst/>
          </a:prstGeom>
        </p:spPr>
      </p:pic>
      <p:pic>
        <p:nvPicPr>
          <p:cNvPr id="20" name="Picture 19" descr="A black and clear glasses&#10;&#10;AI-generated content may be incorrect.">
            <a:extLst>
              <a:ext uri="{FF2B5EF4-FFF2-40B4-BE49-F238E27FC236}">
                <a16:creationId xmlns:a16="http://schemas.microsoft.com/office/drawing/2014/main" id="{37CBEDD8-B33D-ECD7-1C6E-B14EF11EF17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EF7ED"/>
              </a:clrFrom>
              <a:clrTo>
                <a:srgbClr val="FEF7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1944" y="5834572"/>
            <a:ext cx="793437" cy="528958"/>
          </a:xfrm>
          <a:prstGeom prst="rect">
            <a:avLst/>
          </a:prstGeom>
        </p:spPr>
      </p:pic>
      <p:pic>
        <p:nvPicPr>
          <p:cNvPr id="22" name="Picture 21" descr="A pair of gloves on a black background&#10;&#10;AI-generated content may be incorrect.">
            <a:extLst>
              <a:ext uri="{FF2B5EF4-FFF2-40B4-BE49-F238E27FC236}">
                <a16:creationId xmlns:a16="http://schemas.microsoft.com/office/drawing/2014/main" id="{E1C8727A-1B10-8EFB-1948-6445EDFDCAF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9644" y="4219100"/>
            <a:ext cx="1000710" cy="714330"/>
          </a:xfrm>
          <a:prstGeom prst="rect">
            <a:avLst/>
          </a:prstGeom>
        </p:spPr>
      </p:pic>
      <p:pic>
        <p:nvPicPr>
          <p:cNvPr id="24" name="Picture 23" descr="A pair of blue gloves&#10;&#10;AI-generated content may be incorrect.">
            <a:extLst>
              <a:ext uri="{FF2B5EF4-FFF2-40B4-BE49-F238E27FC236}">
                <a16:creationId xmlns:a16="http://schemas.microsoft.com/office/drawing/2014/main" id="{98272F9B-5BF5-9689-5170-010D8B4FF96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6471" y="5522176"/>
            <a:ext cx="879944" cy="8799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1EBB99D-52A3-EB5C-9966-F5B68B472EB9}"/>
              </a:ext>
            </a:extLst>
          </p:cNvPr>
          <p:cNvSpPr txBox="1"/>
          <p:nvPr/>
        </p:nvSpPr>
        <p:spPr>
          <a:xfrm>
            <a:off x="1102118" y="2588587"/>
            <a:ext cx="47320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200" dirty="0"/>
              <a:t>📏</a:t>
            </a:r>
          </a:p>
        </p:txBody>
      </p:sp>
      <p:pic>
        <p:nvPicPr>
          <p:cNvPr id="3" name="Picture 2" descr="A blue and red tool&#10;&#10;AI-generated content may be incorrect.">
            <a:extLst>
              <a:ext uri="{FF2B5EF4-FFF2-40B4-BE49-F238E27FC236}">
                <a16:creationId xmlns:a16="http://schemas.microsoft.com/office/drawing/2014/main" id="{33E62D4A-2520-102A-0F51-BE34E4D2651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97407" y="3871377"/>
            <a:ext cx="659773" cy="476998"/>
          </a:xfrm>
          <a:prstGeom prst="rect">
            <a:avLst/>
          </a:prstGeom>
        </p:spPr>
      </p:pic>
      <p:pic>
        <p:nvPicPr>
          <p:cNvPr id="4" name="Picture 3" descr="A set of tools on a black background&#10;&#10;AI-generated content may be incorrect.">
            <a:extLst>
              <a:ext uri="{FF2B5EF4-FFF2-40B4-BE49-F238E27FC236}">
                <a16:creationId xmlns:a16="http://schemas.microsoft.com/office/drawing/2014/main" id="{53732312-92AA-1264-0EE7-63BDA6CD11A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9908264">
            <a:off x="1389096" y="5672389"/>
            <a:ext cx="482374" cy="48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7387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B0F243-5979-156C-B2B7-367C288170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6E2E51A2-8132-7C7B-3103-B4343DBD0D2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32738" y="0"/>
            <a:ext cx="4259262" cy="6561138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65DD67-0033-0B99-1E65-95A6278411F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55686" y="1707141"/>
            <a:ext cx="6877051" cy="304699"/>
          </a:xfrm>
        </p:spPr>
        <p:txBody>
          <a:bodyPr/>
          <a:lstStyle/>
          <a:p>
            <a:r>
              <a:rPr lang="en-US" dirty="0"/>
              <a:t>Teacher Demo → Station Rotations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433CC8-642F-083E-2238-6511756128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1933" y="2027727"/>
            <a:ext cx="6628392" cy="4115724"/>
          </a:xfrm>
        </p:spPr>
        <p:txBody>
          <a:bodyPr/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b="1" dirty="0"/>
              <a:t>Teacher will demo tools for Stations 1 &amp; 2 beforehand. Station 3 demo will  happen at the station.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b="1" dirty="0"/>
              <a:t>Station 1: Measuring &amp; Marking (10 mins)</a:t>
            </a:r>
          </a:p>
          <a:p>
            <a:pPr marL="7429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Tools: </a:t>
            </a:r>
            <a:r>
              <a:rPr lang="en-US" sz="1600" dirty="0">
                <a:solidFill>
                  <a:schemeClr val="tx1"/>
                </a:solidFill>
              </a:rPr>
              <a:t>steel rule, divider, combination square, marking ink, scriber, ball pein hammer, number/letter punch set </a:t>
            </a:r>
          </a:p>
          <a:p>
            <a:pPr marL="7429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accent3"/>
                </a:solidFill>
              </a:rPr>
              <a:t>Task: </a:t>
            </a:r>
            <a:r>
              <a:rPr lang="en-US" sz="1600" dirty="0">
                <a:solidFill>
                  <a:schemeClr val="accent3"/>
                </a:solidFill>
              </a:rPr>
              <a:t>Measure and mark out an item template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b="1" dirty="0"/>
              <a:t>Station 2: Threading &amp; Fastening (10 mins)</a:t>
            </a:r>
          </a:p>
          <a:p>
            <a:pPr marL="7429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Tools: </a:t>
            </a:r>
            <a:r>
              <a:rPr lang="en-US" sz="1600" dirty="0">
                <a:solidFill>
                  <a:schemeClr val="tx1"/>
                </a:solidFill>
              </a:rPr>
              <a:t>Tap + tap handle, tapping compound, bolts, cordless drill </a:t>
            </a:r>
          </a:p>
          <a:p>
            <a:pPr marL="7429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accent3"/>
                </a:solidFill>
              </a:rPr>
              <a:t>Task: T</a:t>
            </a:r>
            <a:r>
              <a:rPr lang="en-US" sz="1600" dirty="0">
                <a:solidFill>
                  <a:schemeClr val="accent3"/>
                </a:solidFill>
              </a:rPr>
              <a:t>apping and fastening technique 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b="1" dirty="0"/>
              <a:t>Station 3: Cutting &amp; Holding (20 mins)</a:t>
            </a:r>
          </a:p>
          <a:p>
            <a:pPr marL="7429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Tools: </a:t>
            </a:r>
            <a:r>
              <a:rPr lang="en-US" sz="1600" dirty="0">
                <a:solidFill>
                  <a:schemeClr val="tx1"/>
                </a:solidFill>
              </a:rPr>
              <a:t>Hacksaw, flat file, bench vice, G-clamp, cordless drill, angle grinder, metal cut-off saw</a:t>
            </a:r>
          </a:p>
          <a:p>
            <a:pPr marL="7429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accent3"/>
                </a:solidFill>
              </a:rPr>
              <a:t>Task:</a:t>
            </a:r>
            <a:r>
              <a:rPr lang="en-US" sz="1600" b="1" dirty="0"/>
              <a:t> </a:t>
            </a:r>
            <a:r>
              <a:rPr lang="en-US" sz="1600" dirty="0">
                <a:solidFill>
                  <a:schemeClr val="accent3"/>
                </a:solidFill>
              </a:rPr>
              <a:t>Cut and file samples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BF29107-041E-425C-50D5-99DAE59EB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4862526" cy="524553"/>
          </a:xfrm>
        </p:spPr>
        <p:txBody>
          <a:bodyPr/>
          <a:lstStyle/>
          <a:p>
            <a:r>
              <a:rPr lang="en-US" dirty="0"/>
              <a:t>Demo &amp; Station Overview</a:t>
            </a: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0130ED14-5558-A54A-6B3B-B62607CE0B4C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2007967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TOOL ID &amp; SAFETY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2AF5297-F927-A333-6FD6-223A3B598F68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88E2689-10BC-3AB4-ACCF-418112CE18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B72B2062-4015-6F5E-15B4-A8B007460112}"/>
              </a:ext>
            </a:extLst>
          </p:cNvPr>
          <p:cNvSpPr txBox="1">
            <a:spLocks/>
          </p:cNvSpPr>
          <p:nvPr/>
        </p:nvSpPr>
        <p:spPr>
          <a:xfrm>
            <a:off x="906229" y="6065259"/>
            <a:ext cx="6880805" cy="391628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i="1" dirty="0">
                <a:solidFill>
                  <a:srgbClr val="030083"/>
                </a:solidFill>
                <a:latin typeface="+mn-lt"/>
                <a:cs typeface="MV Boli" panose="02000500030200090000" pitchFamily="2" charset="0"/>
              </a:rPr>
              <a:t>Fill out your </a:t>
            </a:r>
            <a:r>
              <a:rPr lang="en-US" b="1" i="1" dirty="0">
                <a:solidFill>
                  <a:srgbClr val="030083"/>
                </a:solidFill>
                <a:latin typeface="+mn-lt"/>
                <a:cs typeface="MV Boli" panose="02000500030200090000" pitchFamily="2" charset="0"/>
              </a:rPr>
              <a:t>Tool ID &amp; Safety </a:t>
            </a:r>
            <a:r>
              <a:rPr lang="en-US" i="1" dirty="0">
                <a:solidFill>
                  <a:srgbClr val="030083"/>
                </a:solidFill>
                <a:latin typeface="+mn-lt"/>
                <a:cs typeface="MV Boli" panose="02000500030200090000" pitchFamily="2" charset="0"/>
              </a:rPr>
              <a:t>worksheet as you rotate through the stations.</a:t>
            </a:r>
          </a:p>
        </p:txBody>
      </p:sp>
    </p:spTree>
    <p:extLst>
      <p:ext uri="{BB962C8B-B14F-4D97-AF65-F5344CB8AC3E}">
        <p14:creationId xmlns:p14="http://schemas.microsoft.com/office/powerpoint/2010/main" val="18435471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3ABC2C-D449-B6AB-13E7-054CC5B0AC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3F4E70DC-287F-2011-F56A-7B8966C5BA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888163" y="0"/>
            <a:ext cx="5303837" cy="680499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ECCF6835-8FAF-93A7-2989-88EA69FA3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4046085" cy="524553"/>
          </a:xfrm>
        </p:spPr>
        <p:txBody>
          <a:bodyPr/>
          <a:lstStyle/>
          <a:p>
            <a:r>
              <a:rPr lang="en-US" dirty="0"/>
              <a:t>LESSON OVERVIEW</a:t>
            </a: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4DC1F396-573F-834E-9546-66685990166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97533" y="1702904"/>
            <a:ext cx="6877052" cy="304699"/>
          </a:xfrm>
        </p:spPr>
        <p:txBody>
          <a:bodyPr wrap="non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>
                <a:solidFill>
                  <a:schemeClr val="accent3"/>
                </a:solidFill>
              </a:rPr>
              <a:t>ACTIVITIES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7CC554BB-B550-9C7C-F2F0-87D802B3965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697534" y="2014781"/>
            <a:ext cx="4273550" cy="1766363"/>
          </a:xfr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rgbClr val="37323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Station Rotations (x3):</a:t>
            </a:r>
          </a:p>
          <a:p>
            <a:pPr marL="342900" indent="-342900">
              <a:buAutoNum type="arabicPeriod"/>
            </a:pPr>
            <a:r>
              <a:rPr lang="en-US" dirty="0"/>
              <a:t>Measuring &amp; Marking</a:t>
            </a:r>
          </a:p>
          <a:p>
            <a:pPr marL="342900" indent="-342900">
              <a:buAutoNum type="arabicPeriod"/>
            </a:pPr>
            <a:r>
              <a:rPr lang="en-US" dirty="0"/>
              <a:t>Cutting &amp; Holding</a:t>
            </a:r>
          </a:p>
          <a:p>
            <a:pPr marL="342900" indent="-342900">
              <a:buAutoNum type="arabicPeriod"/>
            </a:pPr>
            <a:r>
              <a:rPr lang="en-US" dirty="0"/>
              <a:t>Threading &amp; Fastening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Tool ID &amp; Safety Worksheet</a:t>
            </a:r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21962DBE-E4BD-F968-A163-7B212120F9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5970713"/>
              </p:ext>
            </p:extLst>
          </p:nvPr>
        </p:nvGraphicFramePr>
        <p:xfrm>
          <a:off x="1055941" y="1702905"/>
          <a:ext cx="4895850" cy="333356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895850">
                  <a:extLst>
                    <a:ext uri="{9D8B030D-6E8A-4147-A177-3AD203B41FA5}">
                      <a16:colId xmlns:a16="http://schemas.microsoft.com/office/drawing/2014/main" val="1502491819"/>
                    </a:ext>
                  </a:extLst>
                </a:gridCol>
              </a:tblGrid>
              <a:tr h="674600">
                <a:tc>
                  <a:txBody>
                    <a:bodyPr/>
                    <a:lstStyle/>
                    <a:p>
                      <a:r>
                        <a:rPr lang="en-US" dirty="0"/>
                        <a:t>What </a:t>
                      </a:r>
                      <a:r>
                        <a:rPr lang="en-US"/>
                        <a:t>You’ll Learn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79762216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b="0" dirty="0">
                          <a:solidFill>
                            <a:schemeClr val="tx2"/>
                          </a:solidFill>
                        </a:rPr>
                        <a:t>Identify key tools by </a:t>
                      </a:r>
                      <a:r>
                        <a:rPr lang="en-US" sz="1600" b="1" dirty="0">
                          <a:solidFill>
                            <a:schemeClr val="tx2"/>
                          </a:solidFill>
                        </a:rPr>
                        <a:t>name, type, category</a:t>
                      </a:r>
                      <a:r>
                        <a:rPr lang="en-US" sz="1600" b="0" dirty="0">
                          <a:solidFill>
                            <a:schemeClr val="tx2"/>
                          </a:solidFill>
                        </a:rPr>
                        <a:t>, and </a:t>
                      </a:r>
                      <a:r>
                        <a:rPr lang="en-US" sz="1600" b="1" dirty="0">
                          <a:solidFill>
                            <a:schemeClr val="tx2"/>
                          </a:solidFill>
                        </a:rPr>
                        <a:t>function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08081052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2"/>
                          </a:solidFill>
                        </a:rPr>
                        <a:t>Know the differences between </a:t>
                      </a:r>
                      <a:r>
                        <a:rPr lang="en-US" sz="1600" b="1" dirty="0">
                          <a:solidFill>
                            <a:schemeClr val="tx2"/>
                          </a:solidFill>
                        </a:rPr>
                        <a:t>hand tools, power tools, </a:t>
                      </a:r>
                      <a:r>
                        <a:rPr lang="en-US" sz="1600" b="0" dirty="0">
                          <a:solidFill>
                            <a:schemeClr val="tx2"/>
                          </a:solidFill>
                        </a:rPr>
                        <a:t>and</a:t>
                      </a:r>
                      <a:r>
                        <a:rPr lang="en-US" sz="1600" b="1" dirty="0">
                          <a:solidFill>
                            <a:schemeClr val="tx2"/>
                          </a:solidFill>
                        </a:rPr>
                        <a:t> machinery (equipment) </a:t>
                      </a:r>
                      <a:r>
                        <a:rPr lang="en-US" sz="1600" b="0" dirty="0">
                          <a:solidFill>
                            <a:schemeClr val="tx2"/>
                          </a:solidFill>
                        </a:rPr>
                        <a:t>and </a:t>
                      </a:r>
                      <a:r>
                        <a:rPr lang="en-US" sz="1600" b="1" dirty="0">
                          <a:solidFill>
                            <a:schemeClr val="tx2"/>
                          </a:solidFill>
                        </a:rPr>
                        <a:t>when to use them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43859112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dirty="0" err="1">
                          <a:solidFill>
                            <a:schemeClr val="tx2"/>
                          </a:solidFill>
                        </a:rPr>
                        <a:t>Recognise</a:t>
                      </a:r>
                      <a:r>
                        <a:rPr lang="en-US" sz="1600" b="0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600" b="1" dirty="0">
                          <a:solidFill>
                            <a:schemeClr val="tx2"/>
                          </a:solidFill>
                        </a:rPr>
                        <a:t>safe practices </a:t>
                      </a:r>
                      <a:r>
                        <a:rPr lang="en-US" sz="1600" b="0" dirty="0">
                          <a:solidFill>
                            <a:schemeClr val="tx2"/>
                          </a:solidFill>
                        </a:rPr>
                        <a:t>and </a:t>
                      </a:r>
                      <a:r>
                        <a:rPr lang="en-US" sz="1600" b="1" dirty="0">
                          <a:solidFill>
                            <a:schemeClr val="tx2"/>
                          </a:solidFill>
                        </a:rPr>
                        <a:t>PPE</a:t>
                      </a:r>
                      <a:r>
                        <a:rPr lang="en-US" sz="1600" b="0" dirty="0">
                          <a:solidFill>
                            <a:schemeClr val="tx2"/>
                          </a:solidFill>
                        </a:rPr>
                        <a:t> for each tool group</a:t>
                      </a:r>
                      <a:endParaRPr lang="en-US" sz="1600" b="1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29732075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2"/>
                          </a:solidFill>
                        </a:rPr>
                        <a:t>Understand the basic </a:t>
                      </a:r>
                      <a:r>
                        <a:rPr lang="en-US" sz="1600" b="1" dirty="0">
                          <a:solidFill>
                            <a:schemeClr val="tx2"/>
                          </a:solidFill>
                        </a:rPr>
                        <a:t>workshop processes</a:t>
                      </a:r>
                      <a:r>
                        <a:rPr lang="en-US" sz="1600" b="0" dirty="0">
                          <a:solidFill>
                            <a:schemeClr val="tx2"/>
                          </a:solidFill>
                        </a:rPr>
                        <a:t>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2"/>
                          </a:solidFill>
                        </a:rPr>
                        <a:t>Measure → Mark → Hold → Cut → Tap → Fasten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23861008"/>
                  </a:ext>
                </a:extLst>
              </a:tr>
            </a:tbl>
          </a:graphicData>
        </a:graphic>
      </p:graphicFrame>
      <p:sp>
        <p:nvSpPr>
          <p:cNvPr id="29" name="Text Placeholder 5">
            <a:extLst>
              <a:ext uri="{FF2B5EF4-FFF2-40B4-BE49-F238E27FC236}">
                <a16:creationId xmlns:a16="http://schemas.microsoft.com/office/drawing/2014/main" id="{0E7C38FD-688C-E472-A741-61D7775CCBC9}"/>
              </a:ext>
            </a:extLst>
          </p:cNvPr>
          <p:cNvSpPr txBox="1">
            <a:spLocks/>
          </p:cNvSpPr>
          <p:nvPr/>
        </p:nvSpPr>
        <p:spPr>
          <a:xfrm>
            <a:off x="7697533" y="4470566"/>
            <a:ext cx="1461939" cy="2492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>
                <a:solidFill>
                  <a:schemeClr val="accent3"/>
                </a:solidFill>
              </a:rPr>
              <a:t>RESOURCES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08410549-D660-61FD-FF46-438C4AD086C4}"/>
              </a:ext>
            </a:extLst>
          </p:cNvPr>
          <p:cNvSpPr txBox="1">
            <a:spLocks/>
          </p:cNvSpPr>
          <p:nvPr/>
        </p:nvSpPr>
        <p:spPr>
          <a:xfrm>
            <a:off x="7714995" y="4678316"/>
            <a:ext cx="3709750" cy="1638123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Clr>
                <a:schemeClr val="accent3"/>
              </a:buClr>
              <a:buFont typeface="Wingdings" pitchFamily="2" charset="2"/>
              <a:buChar char="§"/>
            </a:pPr>
            <a:r>
              <a:rPr lang="en-US" dirty="0">
                <a:solidFill>
                  <a:schemeClr val="tx2"/>
                </a:solidFill>
              </a:rPr>
              <a:t>Tools &amp; Station Setup</a:t>
            </a:r>
          </a:p>
          <a:p>
            <a:pPr marL="342900" indent="-342900">
              <a:buClr>
                <a:schemeClr val="accent3"/>
              </a:buClr>
              <a:buFont typeface="Wingdings" pitchFamily="2" charset="2"/>
              <a:buChar char="§"/>
            </a:pPr>
            <a:r>
              <a:rPr lang="en-US" dirty="0">
                <a:solidFill>
                  <a:schemeClr val="tx2"/>
                </a:solidFill>
              </a:rPr>
              <a:t>Tool ID &amp; Safety Worksheet</a:t>
            </a:r>
          </a:p>
          <a:p>
            <a:pPr marL="342900" indent="-342900">
              <a:buClr>
                <a:schemeClr val="accent3"/>
              </a:buClr>
              <a:buFont typeface="Wingdings" pitchFamily="2" charset="2"/>
              <a:buChar char="§"/>
            </a:pPr>
            <a:r>
              <a:rPr lang="en-US" dirty="0">
                <a:solidFill>
                  <a:schemeClr val="tx2"/>
                </a:solidFill>
              </a:rPr>
              <a:t>Information Sheets: Tool Summary &amp; Machinery Equipment</a:t>
            </a:r>
          </a:p>
          <a:p>
            <a:pPr marL="342900" indent="-342900">
              <a:buClr>
                <a:schemeClr val="accent3"/>
              </a:buClr>
              <a:buFont typeface="Wingdings" pitchFamily="2" charset="2"/>
              <a:buChar char="§"/>
            </a:pPr>
            <a:r>
              <a:rPr lang="en-US">
                <a:solidFill>
                  <a:schemeClr val="tx2"/>
                </a:solidFill>
              </a:rPr>
              <a:t>Glossary of Workshop Terms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C6D60A0D-703F-943F-A6EC-522B4DBC724A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2007967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TOOL ID &amp; SAFETY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E4C88A3-1754-090D-A72B-E0CD6C694F28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D1013CA-D956-71B9-90C9-94A12C83DE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951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545190-A20A-BD17-4882-674E6D55E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D061760-C8C0-4598-B9C2-76C024FAB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2898848" cy="524553"/>
          </a:xfrm>
        </p:spPr>
        <p:txBody>
          <a:bodyPr/>
          <a:lstStyle/>
          <a:p>
            <a:r>
              <a:rPr lang="en-US" dirty="0"/>
              <a:t>Types of Tools</a:t>
            </a: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1BA9EBE8-8A8F-7B73-26CB-B976B063717F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2007967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TOOL ID &amp; SAFETY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CE5FA0C-2248-F4FA-48FF-67D516C5BD26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6EAA1ADE-22D8-34B1-D891-1663161DAE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70E46FF-AC34-000E-D824-EBA97B32F4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9001270"/>
              </p:ext>
            </p:extLst>
          </p:nvPr>
        </p:nvGraphicFramePr>
        <p:xfrm>
          <a:off x="402206" y="1513200"/>
          <a:ext cx="7490696" cy="514668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097410">
                  <a:extLst>
                    <a:ext uri="{9D8B030D-6E8A-4147-A177-3AD203B41FA5}">
                      <a16:colId xmlns:a16="http://schemas.microsoft.com/office/drawing/2014/main" val="1502491819"/>
                    </a:ext>
                  </a:extLst>
                </a:gridCol>
                <a:gridCol w="1836437">
                  <a:extLst>
                    <a:ext uri="{9D8B030D-6E8A-4147-A177-3AD203B41FA5}">
                      <a16:colId xmlns:a16="http://schemas.microsoft.com/office/drawing/2014/main" val="3472666423"/>
                    </a:ext>
                  </a:extLst>
                </a:gridCol>
                <a:gridCol w="2210637">
                  <a:extLst>
                    <a:ext uri="{9D8B030D-6E8A-4147-A177-3AD203B41FA5}">
                      <a16:colId xmlns:a16="http://schemas.microsoft.com/office/drawing/2014/main" val="3525004938"/>
                    </a:ext>
                  </a:extLst>
                </a:gridCol>
                <a:gridCol w="2346212">
                  <a:extLst>
                    <a:ext uri="{9D8B030D-6E8A-4147-A177-3AD203B41FA5}">
                      <a16:colId xmlns:a16="http://schemas.microsoft.com/office/drawing/2014/main" val="1724486662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r>
                        <a:rPr lang="en-US" sz="1300" dirty="0"/>
                        <a:t>Category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Hand Tools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Power Tools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Machinery (Equipment)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797622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300" b="1" dirty="0">
                          <a:solidFill>
                            <a:schemeClr val="tx2"/>
                          </a:solidFill>
                        </a:rPr>
                        <a:t>Definition</a:t>
                      </a:r>
                    </a:p>
                  </a:txBody>
                  <a:tcP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300" dirty="0">
                          <a:solidFill>
                            <a:schemeClr val="tx2"/>
                          </a:solidFill>
                        </a:rPr>
                        <a:t>Manually operated tools for basic tasks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300" dirty="0">
                          <a:solidFill>
                            <a:schemeClr val="tx2"/>
                          </a:solidFill>
                        </a:rPr>
                        <a:t>Electrically or pneumatically powered handheld tools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300" dirty="0">
                          <a:solidFill>
                            <a:schemeClr val="tx2"/>
                          </a:solidFill>
                        </a:rPr>
                        <a:t>Stationary powered equipment for precision machining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87693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300" b="1" dirty="0">
                          <a:solidFill>
                            <a:schemeClr val="tx2"/>
                          </a:solidFill>
                        </a:rPr>
                        <a:t>Power Source</a:t>
                      </a:r>
                    </a:p>
                  </a:txBody>
                  <a:tcP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300" dirty="0">
                          <a:solidFill>
                            <a:schemeClr val="tx2"/>
                          </a:solidFill>
                        </a:rPr>
                        <a:t>Manual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300" dirty="0">
                          <a:solidFill>
                            <a:schemeClr val="tx2"/>
                          </a:solidFill>
                        </a:rPr>
                        <a:t>(human effort)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300" dirty="0">
                          <a:solidFill>
                            <a:schemeClr val="tx2"/>
                          </a:solidFill>
                        </a:rPr>
                        <a:t>Electric, battery, or compressed air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300" dirty="0">
                          <a:solidFill>
                            <a:schemeClr val="tx2"/>
                          </a:solidFill>
                        </a:rPr>
                        <a:t>Electric or hydraulic (stationary)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80810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300" b="1" dirty="0">
                          <a:solidFill>
                            <a:schemeClr val="tx2"/>
                          </a:solidFill>
                        </a:rPr>
                        <a:t>Portability</a:t>
                      </a:r>
                    </a:p>
                  </a:txBody>
                  <a:tcP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300" dirty="0">
                          <a:solidFill>
                            <a:schemeClr val="tx2"/>
                          </a:solidFill>
                        </a:rPr>
                        <a:t>Portable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300" dirty="0">
                          <a:solidFill>
                            <a:schemeClr val="tx2"/>
                          </a:solidFill>
                        </a:rPr>
                        <a:t>Portable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300" dirty="0">
                          <a:solidFill>
                            <a:schemeClr val="tx2"/>
                          </a:solidFill>
                        </a:rPr>
                        <a:t>Non-portable (fixed in place)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27424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300" b="1" dirty="0">
                          <a:solidFill>
                            <a:schemeClr val="tx2"/>
                          </a:solidFill>
                        </a:rPr>
                        <a:t>Operation</a:t>
                      </a:r>
                    </a:p>
                  </a:txBody>
                  <a:tcP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300" dirty="0">
                          <a:solidFill>
                            <a:schemeClr val="tx2"/>
                          </a:solidFill>
                        </a:rPr>
                        <a:t>Fully manual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300" dirty="0" err="1">
                          <a:solidFill>
                            <a:schemeClr val="tx2"/>
                          </a:solidFill>
                        </a:rPr>
                        <a:t>Mechanised</a:t>
                      </a:r>
                      <a:r>
                        <a:rPr lang="en-US" sz="1300" dirty="0">
                          <a:solidFill>
                            <a:schemeClr val="tx2"/>
                          </a:solidFill>
                        </a:rPr>
                        <a:t> (hand-guided)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300" dirty="0">
                          <a:solidFill>
                            <a:schemeClr val="tx2"/>
                          </a:solidFill>
                        </a:rPr>
                        <a:t>Automated or semi-automated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97320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300" b="1" dirty="0">
                          <a:solidFill>
                            <a:schemeClr val="tx2"/>
                          </a:solidFill>
                        </a:rPr>
                        <a:t>Speed</a:t>
                      </a:r>
                    </a:p>
                  </a:txBody>
                  <a:tcP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300" b="1" dirty="0">
                          <a:solidFill>
                            <a:srgbClr val="00B050"/>
                          </a:solidFill>
                        </a:rPr>
                        <a:t>Slow</a:t>
                      </a:r>
                      <a:r>
                        <a:rPr lang="en-US" sz="1300" dirty="0">
                          <a:solidFill>
                            <a:schemeClr val="tx2"/>
                          </a:solidFill>
                        </a:rPr>
                        <a:t> – depends on user effort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300" b="1" dirty="0">
                          <a:solidFill>
                            <a:schemeClr val="accent4"/>
                          </a:solidFill>
                        </a:rPr>
                        <a:t>Fast </a:t>
                      </a:r>
                      <a:r>
                        <a:rPr lang="en-US" sz="1300" dirty="0">
                          <a:solidFill>
                            <a:schemeClr val="tx2"/>
                          </a:solidFill>
                        </a:rPr>
                        <a:t>– significantly reduces task time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300" b="1" dirty="0">
                          <a:solidFill>
                            <a:srgbClr val="FF0000"/>
                          </a:solidFill>
                        </a:rPr>
                        <a:t>Very fast </a:t>
                      </a:r>
                      <a:r>
                        <a:rPr lang="en-US" sz="1300" dirty="0">
                          <a:solidFill>
                            <a:schemeClr val="tx2"/>
                          </a:solidFill>
                        </a:rPr>
                        <a:t>– designed for high-volume precision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47331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300" b="1" dirty="0">
                          <a:solidFill>
                            <a:schemeClr val="tx2"/>
                          </a:solidFill>
                        </a:rPr>
                        <a:t>Examples</a:t>
                      </a:r>
                    </a:p>
                  </a:txBody>
                  <a:tcP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300" dirty="0">
                          <a:solidFill>
                            <a:schemeClr val="tx2"/>
                          </a:solidFill>
                        </a:rPr>
                        <a:t>File, hacksaw, taps and tap handle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300" dirty="0">
                          <a:solidFill>
                            <a:schemeClr val="tx2"/>
                          </a:solidFill>
                        </a:rPr>
                        <a:t>Cordless drill, angle grinder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300" dirty="0">
                          <a:solidFill>
                            <a:schemeClr val="tx2"/>
                          </a:solidFill>
                        </a:rPr>
                        <a:t>Drill press, lathe, milling machine, bandsaw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95512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300" b="1" dirty="0">
                          <a:solidFill>
                            <a:schemeClr val="tx2"/>
                          </a:solidFill>
                        </a:rPr>
                        <a:t>Use Case</a:t>
                      </a:r>
                    </a:p>
                  </a:txBody>
                  <a:tcP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300" dirty="0">
                          <a:solidFill>
                            <a:schemeClr val="tx2"/>
                          </a:solidFill>
                        </a:rPr>
                        <a:t>Small and simple tasks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300" dirty="0">
                          <a:solidFill>
                            <a:schemeClr val="tx2"/>
                          </a:solidFill>
                        </a:rPr>
                        <a:t>Speed, moderate tasks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300" dirty="0">
                          <a:solidFill>
                            <a:schemeClr val="tx2"/>
                          </a:solidFill>
                        </a:rPr>
                        <a:t>Heavy-duty, precision machining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96385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300" b="1" dirty="0">
                          <a:solidFill>
                            <a:schemeClr val="tx2"/>
                          </a:solidFill>
                        </a:rPr>
                        <a:t>Skill Level</a:t>
                      </a:r>
                    </a:p>
                  </a:txBody>
                  <a:tcP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300" b="1" dirty="0">
                          <a:solidFill>
                            <a:srgbClr val="00B050"/>
                          </a:solidFill>
                        </a:rPr>
                        <a:t>Basic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300" b="1" dirty="0">
                          <a:solidFill>
                            <a:schemeClr val="accent4"/>
                          </a:solidFill>
                        </a:rPr>
                        <a:t>Intermediate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300" b="1" dirty="0">
                          <a:solidFill>
                            <a:srgbClr val="FF0000"/>
                          </a:solidFill>
                        </a:rPr>
                        <a:t>Advanced</a:t>
                      </a:r>
                      <a:r>
                        <a:rPr lang="en-US" sz="1300" dirty="0">
                          <a:solidFill>
                            <a:schemeClr val="tx2"/>
                          </a:solidFill>
                        </a:rPr>
                        <a:t> (requires training)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91181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300" b="1" dirty="0">
                          <a:solidFill>
                            <a:schemeClr val="tx2"/>
                          </a:solidFill>
                        </a:rPr>
                        <a:t>Safety Risk</a:t>
                      </a:r>
                    </a:p>
                  </a:txBody>
                  <a:tcP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300" b="1" dirty="0">
                          <a:solidFill>
                            <a:srgbClr val="00B050"/>
                          </a:solidFill>
                        </a:rPr>
                        <a:t>Low</a:t>
                      </a:r>
                      <a:r>
                        <a:rPr lang="en-US" sz="1300" dirty="0">
                          <a:solidFill>
                            <a:schemeClr val="tx2"/>
                          </a:solidFill>
                        </a:rPr>
                        <a:t> – minor cuts, repetitive strain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300" b="1" dirty="0">
                          <a:solidFill>
                            <a:schemeClr val="accent4"/>
                          </a:solidFill>
                        </a:rPr>
                        <a:t>Moderate</a:t>
                      </a:r>
                      <a:r>
                        <a:rPr lang="en-US" sz="1300" dirty="0">
                          <a:solidFill>
                            <a:schemeClr val="tx2"/>
                          </a:solidFill>
                        </a:rPr>
                        <a:t> – flying debris, kickback, noise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300" b="1" dirty="0">
                          <a:solidFill>
                            <a:srgbClr val="FF0000"/>
                          </a:solidFill>
                        </a:rPr>
                        <a:t>High</a:t>
                      </a:r>
                      <a:r>
                        <a:rPr lang="en-US" sz="1300" b="1" dirty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300" dirty="0">
                          <a:solidFill>
                            <a:schemeClr val="tx2"/>
                          </a:solidFill>
                        </a:rPr>
                        <a:t>– entanglement, crushing, rotating parts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61273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300" b="1" dirty="0">
                          <a:solidFill>
                            <a:schemeClr val="tx2"/>
                          </a:solidFill>
                        </a:rPr>
                        <a:t>Cost</a:t>
                      </a:r>
                    </a:p>
                  </a:txBody>
                  <a:tcP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300" b="1" dirty="0">
                          <a:solidFill>
                            <a:srgbClr val="00B050"/>
                          </a:solidFill>
                        </a:rPr>
                        <a:t>Low </a:t>
                      </a:r>
                      <a:r>
                        <a:rPr lang="en-US" sz="1300" dirty="0">
                          <a:solidFill>
                            <a:schemeClr val="tx2"/>
                          </a:solidFill>
                        </a:rPr>
                        <a:t>– affordable, minimal maintenance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300" b="1" dirty="0">
                          <a:solidFill>
                            <a:schemeClr val="accent4"/>
                          </a:solidFill>
                        </a:rPr>
                        <a:t>Moderate</a:t>
                      </a:r>
                      <a:r>
                        <a:rPr lang="en-US" sz="1300" dirty="0">
                          <a:solidFill>
                            <a:schemeClr val="tx2"/>
                          </a:solidFill>
                        </a:rPr>
                        <a:t> – higher upfront, some maintenance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300" b="1" dirty="0">
                          <a:solidFill>
                            <a:srgbClr val="FF0000"/>
                          </a:solidFill>
                        </a:rPr>
                        <a:t>High</a:t>
                      </a:r>
                      <a:r>
                        <a:rPr lang="en-US" sz="1300" dirty="0">
                          <a:solidFill>
                            <a:schemeClr val="tx2"/>
                          </a:solidFill>
                        </a:rPr>
                        <a:t> – expensive, requires upkeep and training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3939764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E287117C-AC97-5C5D-FB96-8482980CD4AE}"/>
              </a:ext>
            </a:extLst>
          </p:cNvPr>
          <p:cNvSpPr/>
          <p:nvPr/>
        </p:nvSpPr>
        <p:spPr>
          <a:xfrm>
            <a:off x="7932738" y="-4254"/>
            <a:ext cx="4259262" cy="6561138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2" name="Picture 11" descr="A group of yellow and black power tools&#10;&#10;AI-generated content may be incorrect.">
            <a:extLst>
              <a:ext uri="{FF2B5EF4-FFF2-40B4-BE49-F238E27FC236}">
                <a16:creationId xmlns:a16="http://schemas.microsoft.com/office/drawing/2014/main" id="{69775190-354D-1F51-FBF9-F9FBEF91C8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94755" y="2413178"/>
            <a:ext cx="2780381" cy="1853587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73855081-BA62-0DB3-E114-CD730534B827}"/>
              </a:ext>
            </a:extLst>
          </p:cNvPr>
          <p:cNvSpPr/>
          <p:nvPr/>
        </p:nvSpPr>
        <p:spPr>
          <a:xfrm>
            <a:off x="8003416" y="2253159"/>
            <a:ext cx="4112384" cy="2081098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1169533-AFAE-67C7-3E4B-04D28033565E}"/>
              </a:ext>
            </a:extLst>
          </p:cNvPr>
          <p:cNvSpPr txBox="1"/>
          <p:nvPr/>
        </p:nvSpPr>
        <p:spPr>
          <a:xfrm>
            <a:off x="8066317" y="2253158"/>
            <a:ext cx="39022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chemeClr val="accent4"/>
                </a:solidFill>
              </a:rPr>
              <a:t>Power Tools</a:t>
            </a:r>
            <a:endParaRPr lang="en-AU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5F66B04-3D6B-05C6-F6B0-41C2AA2C2EA7}"/>
              </a:ext>
            </a:extLst>
          </p:cNvPr>
          <p:cNvSpPr/>
          <p:nvPr/>
        </p:nvSpPr>
        <p:spPr>
          <a:xfrm>
            <a:off x="8003416" y="4416803"/>
            <a:ext cx="4112384" cy="208109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3AF4BA3-524C-34CF-771F-D6B1CC8E2EB5}"/>
              </a:ext>
            </a:extLst>
          </p:cNvPr>
          <p:cNvSpPr txBox="1"/>
          <p:nvPr/>
        </p:nvSpPr>
        <p:spPr>
          <a:xfrm>
            <a:off x="8066317" y="4416802"/>
            <a:ext cx="39022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FF0000"/>
                </a:solidFill>
              </a:rPr>
              <a:t>Machinery (Equipment)</a:t>
            </a:r>
            <a:endParaRPr lang="en-AU" dirty="0">
              <a:solidFill>
                <a:srgbClr val="FF0000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6F7BCE0-40FC-DD1D-87A0-CF9B8B64693C}"/>
              </a:ext>
            </a:extLst>
          </p:cNvPr>
          <p:cNvSpPr/>
          <p:nvPr/>
        </p:nvSpPr>
        <p:spPr>
          <a:xfrm>
            <a:off x="8003416" y="83903"/>
            <a:ext cx="4112384" cy="208109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00B05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207E97E-B65E-60A5-58E7-D03525397BC8}"/>
              </a:ext>
            </a:extLst>
          </p:cNvPr>
          <p:cNvSpPr txBox="1"/>
          <p:nvPr/>
        </p:nvSpPr>
        <p:spPr>
          <a:xfrm>
            <a:off x="8066317" y="83902"/>
            <a:ext cx="39022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B050"/>
                </a:solidFill>
              </a:rPr>
              <a:t>Hand Tools</a:t>
            </a:r>
            <a:endParaRPr lang="en-AU" dirty="0">
              <a:solidFill>
                <a:srgbClr val="00B050"/>
              </a:solidFill>
            </a:endParaRPr>
          </a:p>
        </p:txBody>
      </p:sp>
      <p:pic>
        <p:nvPicPr>
          <p:cNvPr id="38" name="Picture 37" descr="A group of hands holding tools&#10;&#10;AI-generated content may be incorrect.">
            <a:extLst>
              <a:ext uri="{FF2B5EF4-FFF2-40B4-BE49-F238E27FC236}">
                <a16:creationId xmlns:a16="http://schemas.microsoft.com/office/drawing/2014/main" id="{408BED8E-908D-B59F-6D0C-69572822258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3442" y="306290"/>
            <a:ext cx="4288850" cy="1838078"/>
          </a:xfrm>
          <a:prstGeom prst="rect">
            <a:avLst/>
          </a:prstGeom>
        </p:spPr>
      </p:pic>
      <p:pic>
        <p:nvPicPr>
          <p:cNvPr id="40" name="Picture 39" descr="Drill Press">
            <a:extLst>
              <a:ext uri="{FF2B5EF4-FFF2-40B4-BE49-F238E27FC236}">
                <a16:creationId xmlns:a16="http://schemas.microsoft.com/office/drawing/2014/main" id="{4D7393B7-E19D-969E-2BA8-0E7CC1DA3FD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19320" y="4895040"/>
            <a:ext cx="556645" cy="1264847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Picture 42" descr="Centre Lathe">
            <a:extLst>
              <a:ext uri="{FF2B5EF4-FFF2-40B4-BE49-F238E27FC236}">
                <a16:creationId xmlns:a16="http://schemas.microsoft.com/office/drawing/2014/main" id="{42F139F1-533F-9CDF-427E-09F52F7B1B7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34346" y="4940221"/>
            <a:ext cx="1375989" cy="1375989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Picture 43" descr="Milling Machine">
            <a:extLst>
              <a:ext uri="{FF2B5EF4-FFF2-40B4-BE49-F238E27FC236}">
                <a16:creationId xmlns:a16="http://schemas.microsoft.com/office/drawing/2014/main" id="{C5A04C6C-D17A-DEA5-5F39-A1ACCF4EE95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16235" y="4839468"/>
            <a:ext cx="918382" cy="1375989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Picture 44" descr="Metal Bandsaw">
            <a:extLst>
              <a:ext uri="{FF2B5EF4-FFF2-40B4-BE49-F238E27FC236}">
                <a16:creationId xmlns:a16="http://schemas.microsoft.com/office/drawing/2014/main" id="{717DEEB4-85EE-482C-95A9-6F70D147C72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10335" y="4954023"/>
            <a:ext cx="1225012" cy="12250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391534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E8604F-39CF-2797-B459-16268E632A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418ACD9-F696-670C-89D7-EA5A5CB89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886157" cy="524553"/>
          </a:xfrm>
        </p:spPr>
        <p:txBody>
          <a:bodyPr/>
          <a:lstStyle/>
          <a:p>
            <a:r>
              <a:rPr lang="en-US" dirty="0"/>
              <a:t>Choosing the Right Tool for the Task</a:t>
            </a: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1D47E55E-8DD1-7DDA-3C7E-CD9E6BABDDC6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2007967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TOOL ID &amp; SAFETY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95AC721-D7F5-4858-A8C0-697E1EAB3326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A1B7550E-97B9-10DF-0B7C-8998692F00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6F5AF2B-5571-CF1E-B9E9-4FDD37C412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7933213"/>
              </p:ext>
            </p:extLst>
          </p:nvPr>
        </p:nvGraphicFramePr>
        <p:xfrm>
          <a:off x="1055686" y="1513200"/>
          <a:ext cx="6837216" cy="308928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245387">
                  <a:extLst>
                    <a:ext uri="{9D8B030D-6E8A-4147-A177-3AD203B41FA5}">
                      <a16:colId xmlns:a16="http://schemas.microsoft.com/office/drawing/2014/main" val="1502491819"/>
                    </a:ext>
                  </a:extLst>
                </a:gridCol>
                <a:gridCol w="2682909">
                  <a:extLst>
                    <a:ext uri="{9D8B030D-6E8A-4147-A177-3AD203B41FA5}">
                      <a16:colId xmlns:a16="http://schemas.microsoft.com/office/drawing/2014/main" val="3472666423"/>
                    </a:ext>
                  </a:extLst>
                </a:gridCol>
                <a:gridCol w="2908920">
                  <a:extLst>
                    <a:ext uri="{9D8B030D-6E8A-4147-A177-3AD203B41FA5}">
                      <a16:colId xmlns:a16="http://schemas.microsoft.com/office/drawing/2014/main" val="3525004938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Tool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When to 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/>
                        <a:t>Why It’s Chosen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797622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b="1" dirty="0">
                          <a:solidFill>
                            <a:schemeClr val="tx2"/>
                          </a:solidFill>
                        </a:rPr>
                        <a:t>Hand Tools</a:t>
                      </a:r>
                    </a:p>
                  </a:txBody>
                  <a:tcP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Precision marking, filing, tapping</a:t>
                      </a:r>
                    </a:p>
                    <a:p>
                      <a:pPr marL="28575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Small adjustments or finishing touches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Low cost</a:t>
                      </a:r>
                    </a:p>
                    <a:p>
                      <a:pPr marL="28575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High control</a:t>
                      </a:r>
                    </a:p>
                    <a:p>
                      <a:pPr marL="28575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Ideal for beginners (basic skills)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87693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b="1" dirty="0">
                          <a:solidFill>
                            <a:schemeClr val="tx2"/>
                          </a:solidFill>
                        </a:rPr>
                        <a:t>Power Tools</a:t>
                      </a:r>
                    </a:p>
                  </a:txBody>
                  <a:tcP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Drilling holes</a:t>
                      </a:r>
                    </a:p>
                    <a:p>
                      <a:pPr marL="28575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Grinding edges</a:t>
                      </a:r>
                    </a:p>
                    <a:p>
                      <a:pPr marL="28575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Shaping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Faster than hand tools</a:t>
                      </a:r>
                    </a:p>
                    <a:p>
                      <a:pPr marL="28575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Good for repetitive tasks</a:t>
                      </a:r>
                    </a:p>
                    <a:p>
                      <a:pPr marL="28575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Moderate skill level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80810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b="1" dirty="0">
                          <a:solidFill>
                            <a:schemeClr val="tx2"/>
                          </a:solidFill>
                        </a:rPr>
                        <a:t>Machinery (Equipment)</a:t>
                      </a:r>
                    </a:p>
                  </a:txBody>
                  <a:tcPr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Machining parts</a:t>
                      </a:r>
                    </a:p>
                    <a:p>
                      <a:pPr marL="28575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High precision drilling</a:t>
                      </a:r>
                    </a:p>
                    <a:p>
                      <a:pPr marL="28575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Demonstration of lathe use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High accuracy</a:t>
                      </a:r>
                    </a:p>
                    <a:p>
                      <a:pPr marL="28575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Industrial relevance</a:t>
                      </a:r>
                    </a:p>
                    <a:p>
                      <a:pPr marL="28575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Requires training and supervision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2742449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3383A138-89A6-D6DB-126A-1FE8623955E8}"/>
              </a:ext>
            </a:extLst>
          </p:cNvPr>
          <p:cNvSpPr/>
          <p:nvPr/>
        </p:nvSpPr>
        <p:spPr>
          <a:xfrm>
            <a:off x="7932738" y="-4254"/>
            <a:ext cx="4259262" cy="6561138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2" name="Picture 11" descr="A group of yellow and black power tools&#10;&#10;AI-generated content may be incorrect.">
            <a:extLst>
              <a:ext uri="{FF2B5EF4-FFF2-40B4-BE49-F238E27FC236}">
                <a16:creationId xmlns:a16="http://schemas.microsoft.com/office/drawing/2014/main" id="{7D80EAD4-9100-30EE-A4C3-6735E7526E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94755" y="2413178"/>
            <a:ext cx="2780381" cy="1853587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559749B8-5407-7E39-9AD7-43A41DC74E89}"/>
              </a:ext>
            </a:extLst>
          </p:cNvPr>
          <p:cNvSpPr/>
          <p:nvPr/>
        </p:nvSpPr>
        <p:spPr>
          <a:xfrm>
            <a:off x="8003416" y="2253159"/>
            <a:ext cx="4112384" cy="2081098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A7D5E0E-BA29-0721-EB43-5B16518379D5}"/>
              </a:ext>
            </a:extLst>
          </p:cNvPr>
          <p:cNvSpPr txBox="1"/>
          <p:nvPr/>
        </p:nvSpPr>
        <p:spPr>
          <a:xfrm>
            <a:off x="8066317" y="2253158"/>
            <a:ext cx="39022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chemeClr val="accent4"/>
                </a:solidFill>
              </a:rPr>
              <a:t>Power Tools</a:t>
            </a:r>
            <a:endParaRPr lang="en-AU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A73D3DF-6A00-73F5-C7BB-C59CA21F862A}"/>
              </a:ext>
            </a:extLst>
          </p:cNvPr>
          <p:cNvSpPr/>
          <p:nvPr/>
        </p:nvSpPr>
        <p:spPr>
          <a:xfrm>
            <a:off x="8003416" y="4416803"/>
            <a:ext cx="4112384" cy="208109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0B92572-D938-F0E8-52BB-CE07FB8FCEE8}"/>
              </a:ext>
            </a:extLst>
          </p:cNvPr>
          <p:cNvSpPr txBox="1"/>
          <p:nvPr/>
        </p:nvSpPr>
        <p:spPr>
          <a:xfrm>
            <a:off x="8066317" y="4416802"/>
            <a:ext cx="39022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FF0000"/>
                </a:solidFill>
              </a:rPr>
              <a:t>Machinery (Equipment)</a:t>
            </a:r>
            <a:endParaRPr lang="en-AU" dirty="0">
              <a:solidFill>
                <a:srgbClr val="FF0000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1A8F373-62B0-FADC-E9A2-63DCA84BE278}"/>
              </a:ext>
            </a:extLst>
          </p:cNvPr>
          <p:cNvSpPr/>
          <p:nvPr/>
        </p:nvSpPr>
        <p:spPr>
          <a:xfrm>
            <a:off x="8003416" y="83903"/>
            <a:ext cx="4112384" cy="208109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00B05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CB95377-1A50-6284-7E45-A3580B0F8E0E}"/>
              </a:ext>
            </a:extLst>
          </p:cNvPr>
          <p:cNvSpPr txBox="1"/>
          <p:nvPr/>
        </p:nvSpPr>
        <p:spPr>
          <a:xfrm>
            <a:off x="8066317" y="83902"/>
            <a:ext cx="39022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B050"/>
                </a:solidFill>
              </a:rPr>
              <a:t>Hand Tools</a:t>
            </a:r>
            <a:endParaRPr lang="en-AU" dirty="0">
              <a:solidFill>
                <a:srgbClr val="00B050"/>
              </a:solidFill>
            </a:endParaRPr>
          </a:p>
        </p:txBody>
      </p:sp>
      <p:pic>
        <p:nvPicPr>
          <p:cNvPr id="38" name="Picture 37" descr="A group of hands holding tools&#10;&#10;AI-generated content may be incorrect.">
            <a:extLst>
              <a:ext uri="{FF2B5EF4-FFF2-40B4-BE49-F238E27FC236}">
                <a16:creationId xmlns:a16="http://schemas.microsoft.com/office/drawing/2014/main" id="{180A0138-74E4-58D7-E112-8097FCACDF1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3442" y="306290"/>
            <a:ext cx="4288850" cy="1838078"/>
          </a:xfrm>
          <a:prstGeom prst="rect">
            <a:avLst/>
          </a:prstGeom>
        </p:spPr>
      </p:pic>
      <p:pic>
        <p:nvPicPr>
          <p:cNvPr id="40" name="Picture 39" descr="Drill Press">
            <a:extLst>
              <a:ext uri="{FF2B5EF4-FFF2-40B4-BE49-F238E27FC236}">
                <a16:creationId xmlns:a16="http://schemas.microsoft.com/office/drawing/2014/main" id="{7A5675C0-B938-B3E9-8BAA-B4B17B68969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19320" y="4895040"/>
            <a:ext cx="556645" cy="1264847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Picture 42" descr="Centre Lathe">
            <a:extLst>
              <a:ext uri="{FF2B5EF4-FFF2-40B4-BE49-F238E27FC236}">
                <a16:creationId xmlns:a16="http://schemas.microsoft.com/office/drawing/2014/main" id="{AE6B5F1C-CD0F-3AF4-4B0B-83401A2C581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34346" y="4940221"/>
            <a:ext cx="1375989" cy="1375989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Picture 43" descr="Milling Machine">
            <a:extLst>
              <a:ext uri="{FF2B5EF4-FFF2-40B4-BE49-F238E27FC236}">
                <a16:creationId xmlns:a16="http://schemas.microsoft.com/office/drawing/2014/main" id="{1A52FC59-F1F3-AE80-1B9D-8A67A96DD2B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16235" y="4839468"/>
            <a:ext cx="918382" cy="1375989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Picture 44" descr="Metal Bandsaw">
            <a:extLst>
              <a:ext uri="{FF2B5EF4-FFF2-40B4-BE49-F238E27FC236}">
                <a16:creationId xmlns:a16="http://schemas.microsoft.com/office/drawing/2014/main" id="{41F1B9CF-2227-6614-6237-502E4A31487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10335" y="4954023"/>
            <a:ext cx="1225012" cy="122501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2FCFAAD8-8CCD-0FE9-C436-B6F90D56F6BC}"/>
              </a:ext>
            </a:extLst>
          </p:cNvPr>
          <p:cNvSpPr txBox="1">
            <a:spLocks/>
          </p:cNvSpPr>
          <p:nvPr/>
        </p:nvSpPr>
        <p:spPr>
          <a:xfrm>
            <a:off x="1055686" y="4600102"/>
            <a:ext cx="6856759" cy="1695061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b="1" dirty="0"/>
              <a:t>Link to Industry Practice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chemeClr val="tx1"/>
                </a:solidFill>
              </a:rPr>
              <a:t>Metal Fabrication:</a:t>
            </a:r>
            <a:r>
              <a:rPr lang="en-US" sz="1400" dirty="0">
                <a:solidFill>
                  <a:schemeClr val="tx1"/>
                </a:solidFill>
              </a:rPr>
              <a:t> Precision parts shaped using drill presses, grinders, lathes, milling machines, and tapping tools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chemeClr val="tx1"/>
                </a:solidFill>
              </a:rPr>
              <a:t>Engineering Workshops: </a:t>
            </a:r>
            <a:r>
              <a:rPr lang="en-US" sz="1400" dirty="0">
                <a:solidFill>
                  <a:schemeClr val="tx1"/>
                </a:solidFill>
              </a:rPr>
              <a:t>Safe, efficient production through hand skills and machine use (e.g. drill presses, lathes, grinders, bandsaws, tapping tools)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chemeClr val="tx1"/>
                </a:solidFill>
              </a:rPr>
              <a:t>Manufacturing Industry: </a:t>
            </a:r>
            <a:r>
              <a:rPr lang="en-US" sz="1400" dirty="0">
                <a:solidFill>
                  <a:schemeClr val="tx1"/>
                </a:solidFill>
              </a:rPr>
              <a:t>High-volume output achieved with automated tools – highlighting accuracy and consistency</a:t>
            </a:r>
          </a:p>
        </p:txBody>
      </p:sp>
    </p:spTree>
    <p:extLst>
      <p:ext uri="{BB962C8B-B14F-4D97-AF65-F5344CB8AC3E}">
        <p14:creationId xmlns:p14="http://schemas.microsoft.com/office/powerpoint/2010/main" val="38808991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0A40C4-5BD1-6546-EC9F-C0AE033258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76405B9F-440F-2B5B-6C51-699A601FBFA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32738" y="0"/>
            <a:ext cx="4259262" cy="6561138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E3ACBB-E5A9-46BF-8720-F5422C28D5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90471" y="2027727"/>
            <a:ext cx="6189853" cy="4711785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US" b="1" dirty="0"/>
              <a:t>Measuring </a:t>
            </a:r>
            <a:r>
              <a:rPr lang="en-US" dirty="0"/>
              <a:t>(e.g. Steel rule, Vernier Caliper, Protractor)</a:t>
            </a:r>
            <a:endParaRPr lang="en-US" b="1" dirty="0"/>
          </a:p>
          <a:p>
            <a:pPr>
              <a:lnSpc>
                <a:spcPct val="200000"/>
              </a:lnSpc>
            </a:pPr>
            <a:r>
              <a:rPr lang="en-US" b="1" dirty="0"/>
              <a:t>Marking </a:t>
            </a:r>
            <a:r>
              <a:rPr lang="en-US" dirty="0"/>
              <a:t>(e.g. Scriber, Centre punch)</a:t>
            </a:r>
          </a:p>
          <a:p>
            <a:pPr>
              <a:lnSpc>
                <a:spcPct val="200000"/>
              </a:lnSpc>
            </a:pPr>
            <a:r>
              <a:rPr lang="en-US" b="1" dirty="0"/>
              <a:t>Holding </a:t>
            </a:r>
            <a:r>
              <a:rPr lang="en-US" dirty="0"/>
              <a:t>(e.g. Bench Vice, G-Clamp)</a:t>
            </a:r>
            <a:endParaRPr lang="en-US" b="1" dirty="0"/>
          </a:p>
          <a:p>
            <a:pPr>
              <a:lnSpc>
                <a:spcPct val="200000"/>
              </a:lnSpc>
            </a:pPr>
            <a:r>
              <a:rPr lang="en-US" b="1" dirty="0"/>
              <a:t>Cutting </a:t>
            </a:r>
            <a:r>
              <a:rPr lang="en-US" dirty="0"/>
              <a:t>(e.g. Hacksaw, Files, Drill, Saw, Angle Grinder)</a:t>
            </a:r>
          </a:p>
          <a:p>
            <a:pPr>
              <a:lnSpc>
                <a:spcPct val="200000"/>
              </a:lnSpc>
            </a:pPr>
            <a:r>
              <a:rPr lang="en-US" b="1" dirty="0"/>
              <a:t>Threading </a:t>
            </a:r>
            <a:r>
              <a:rPr lang="en-US" dirty="0"/>
              <a:t>(e.g. Tap &amp; Die Sets)</a:t>
            </a:r>
            <a:r>
              <a:rPr lang="en-US" b="1" dirty="0"/>
              <a:t> </a:t>
            </a:r>
          </a:p>
          <a:p>
            <a:pPr>
              <a:lnSpc>
                <a:spcPct val="200000"/>
              </a:lnSpc>
            </a:pPr>
            <a:r>
              <a:rPr lang="en-US" b="1" dirty="0"/>
              <a:t>Fastening </a:t>
            </a:r>
            <a:r>
              <a:rPr lang="en-US" dirty="0"/>
              <a:t>(e.g. Bolts &amp; Nuts, Drill)</a:t>
            </a:r>
          </a:p>
          <a:p>
            <a:pPr>
              <a:lnSpc>
                <a:spcPct val="200000"/>
              </a:lnSpc>
            </a:pPr>
            <a:endParaRPr lang="en-US" dirty="0"/>
          </a:p>
          <a:p>
            <a:endParaRPr lang="en-US" sz="1600" i="1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B15D460-82E8-DC01-28BF-51BD20583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5421975" cy="524553"/>
          </a:xfrm>
        </p:spPr>
        <p:txBody>
          <a:bodyPr/>
          <a:lstStyle/>
          <a:p>
            <a:r>
              <a:rPr lang="en-US" dirty="0"/>
              <a:t>Tool Categories By Function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0DC4359-DDF8-2006-44C1-13068A005A08}"/>
              </a:ext>
            </a:extLst>
          </p:cNvPr>
          <p:cNvSpPr txBox="1"/>
          <p:nvPr/>
        </p:nvSpPr>
        <p:spPr>
          <a:xfrm>
            <a:off x="823658" y="4043909"/>
            <a:ext cx="43662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200" dirty="0"/>
              <a:t>🪚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CCE13DD-F879-1D11-42F2-E4C47B19005C}"/>
              </a:ext>
            </a:extLst>
          </p:cNvPr>
          <p:cNvSpPr txBox="1"/>
          <p:nvPr/>
        </p:nvSpPr>
        <p:spPr>
          <a:xfrm>
            <a:off x="825484" y="2788206"/>
            <a:ext cx="5189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200" dirty="0"/>
              <a:t>✏️</a:t>
            </a: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0104DF8B-355F-34A9-1C44-5EDC9FB7CC26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2007967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TOOL ID &amp; SAFETY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E019B6A-E0DC-3D50-1B7D-D1FF7A4B0688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6DC96BED-FDE9-ED57-AD16-4829D84CC5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73238698-C798-C0F7-D18B-B539A25066BE}"/>
              </a:ext>
            </a:extLst>
          </p:cNvPr>
          <p:cNvSpPr txBox="1"/>
          <p:nvPr/>
        </p:nvSpPr>
        <p:spPr>
          <a:xfrm>
            <a:off x="796226" y="2174044"/>
            <a:ext cx="47320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200" dirty="0"/>
              <a:t>📏</a:t>
            </a:r>
          </a:p>
        </p:txBody>
      </p:sp>
      <p:pic>
        <p:nvPicPr>
          <p:cNvPr id="36" name="Picture 35" descr="A blue and red tool&#10;&#10;AI-generated content may be incorrect.">
            <a:extLst>
              <a:ext uri="{FF2B5EF4-FFF2-40B4-BE49-F238E27FC236}">
                <a16:creationId xmlns:a16="http://schemas.microsoft.com/office/drawing/2014/main" id="{C6ABC9F3-4944-726D-5457-D9283708199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8244" y="3519092"/>
            <a:ext cx="561690" cy="406086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078379D2-CA9C-B784-8C36-3DD990617FCA}"/>
              </a:ext>
            </a:extLst>
          </p:cNvPr>
          <p:cNvSpPr txBox="1"/>
          <p:nvPr/>
        </p:nvSpPr>
        <p:spPr>
          <a:xfrm>
            <a:off x="796226" y="5299613"/>
            <a:ext cx="46405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200" dirty="0"/>
              <a:t>🔩</a:t>
            </a:r>
          </a:p>
        </p:txBody>
      </p:sp>
      <p:pic>
        <p:nvPicPr>
          <p:cNvPr id="41" name="Picture 40" descr="A set of tools on a black background&#10;&#10;AI-generated content may be incorrect.">
            <a:extLst>
              <a:ext uri="{FF2B5EF4-FFF2-40B4-BE49-F238E27FC236}">
                <a16:creationId xmlns:a16="http://schemas.microsoft.com/office/drawing/2014/main" id="{57EFBAFD-96EA-187E-2418-29CF2B418E7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9908264">
            <a:off x="996869" y="4731829"/>
            <a:ext cx="482374" cy="48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1258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D751B0-9D91-63E8-957F-8ED6E28154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662B76-C5D8-5E48-7315-79D00BC85C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2027727"/>
            <a:ext cx="6628392" cy="2652759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Function:</a:t>
            </a:r>
            <a:r>
              <a:rPr lang="en-US" dirty="0"/>
              <a:t> Used to determine dimensions like length, width, height, depth, or angles.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Hand Tool Examples:</a:t>
            </a:r>
            <a:r>
              <a:rPr lang="en-US" dirty="0"/>
              <a:t> steel rule, vernier calipers, protractor, vernier height gauge, combination square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Safety Tips: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Double-check measurement </a:t>
            </a:r>
            <a:r>
              <a:rPr lang="en-US" sz="1600" dirty="0">
                <a:solidFill>
                  <a:schemeClr val="tx1"/>
                </a:solidFill>
              </a:rPr>
              <a:t>before cutting or drilling to prevent mistakes.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Store sharp-edged tools like calipers properly </a:t>
            </a:r>
            <a:r>
              <a:rPr lang="en-US" sz="1600" dirty="0">
                <a:solidFill>
                  <a:schemeClr val="tx1"/>
                </a:solidFill>
              </a:rPr>
              <a:t>to avoid cuts.</a:t>
            </a:r>
          </a:p>
          <a:p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5002599-67F4-38FB-504C-CD3FE53978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3240287" cy="524553"/>
          </a:xfrm>
        </p:spPr>
        <p:txBody>
          <a:bodyPr/>
          <a:lstStyle/>
          <a:p>
            <a:r>
              <a:rPr lang="en-US" dirty="0"/>
              <a:t>Measuring Tools</a:t>
            </a:r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7232AF9D-90FD-C78C-96F3-B94A5C6C863B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2007967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TOOL ID &amp; SAFETY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E5D44AA-5949-A50A-C2C4-6FE0BF5300D8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06FC3FA6-74FB-EE08-5D1F-E1F9DF6E81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360CBF1-88E0-D0FF-5CAA-55F4E0F0C413}"/>
              </a:ext>
            </a:extLst>
          </p:cNvPr>
          <p:cNvSpPr/>
          <p:nvPr/>
        </p:nvSpPr>
        <p:spPr>
          <a:xfrm>
            <a:off x="7932738" y="-4254"/>
            <a:ext cx="4259262" cy="6561138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7EDE9691-90B6-C39C-EAF2-61108F3166A0}"/>
              </a:ext>
            </a:extLst>
          </p:cNvPr>
          <p:cNvSpPr txBox="1">
            <a:spLocks/>
          </p:cNvSpPr>
          <p:nvPr/>
        </p:nvSpPr>
        <p:spPr>
          <a:xfrm>
            <a:off x="9065454" y="625862"/>
            <a:ext cx="1074999" cy="367005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30083"/>
                </a:solidFill>
              </a:rPr>
              <a:t>Steel Rule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8906EEA0-7E8B-DF7D-16F2-0879D9A2F6B0}"/>
              </a:ext>
            </a:extLst>
          </p:cNvPr>
          <p:cNvSpPr txBox="1">
            <a:spLocks/>
          </p:cNvSpPr>
          <p:nvPr/>
        </p:nvSpPr>
        <p:spPr>
          <a:xfrm>
            <a:off x="9969360" y="1841283"/>
            <a:ext cx="866653" cy="367005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30083"/>
                </a:solidFill>
              </a:rPr>
              <a:t>Caliper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2DC4377-8EF0-4042-3D63-16303A81DE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36401" y="3322669"/>
            <a:ext cx="2987436" cy="2987436"/>
          </a:xfrm>
          <a:prstGeom prst="rect">
            <a:avLst/>
          </a:prstGeom>
          <a:noFill/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C517CEFB-B371-BCCC-EAFB-9F70355B5B40}"/>
              </a:ext>
            </a:extLst>
          </p:cNvPr>
          <p:cNvSpPr txBox="1">
            <a:spLocks/>
          </p:cNvSpPr>
          <p:nvPr/>
        </p:nvSpPr>
        <p:spPr>
          <a:xfrm>
            <a:off x="7970971" y="6018625"/>
            <a:ext cx="2255373" cy="367005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030083"/>
                </a:solidFill>
              </a:rPr>
              <a:t>Vernier Height Gauge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B6B6FE6-5CBF-BB5A-B234-12E1E14B8C9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5715" y="3876062"/>
            <a:ext cx="2280384" cy="1723823"/>
          </a:xfrm>
          <a:prstGeom prst="rect">
            <a:avLst/>
          </a:prstGeom>
          <a:noFill/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F5617A8-F4A6-5241-04C4-D5A119459B8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82237" y="2977608"/>
            <a:ext cx="2129560" cy="163812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3165FA8F-0DDF-F9C1-45E8-324D2F6AF7EC}"/>
              </a:ext>
            </a:extLst>
          </p:cNvPr>
          <p:cNvSpPr txBox="1">
            <a:spLocks/>
          </p:cNvSpPr>
          <p:nvPr/>
        </p:nvSpPr>
        <p:spPr>
          <a:xfrm>
            <a:off x="9534675" y="3396937"/>
            <a:ext cx="1089162" cy="367005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30083"/>
                </a:solidFill>
              </a:rPr>
              <a:t>Protractor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79216F37-CD01-2CEF-43CE-5B63452C8C26}"/>
              </a:ext>
            </a:extLst>
          </p:cNvPr>
          <p:cNvSpPr txBox="1">
            <a:spLocks/>
          </p:cNvSpPr>
          <p:nvPr/>
        </p:nvSpPr>
        <p:spPr>
          <a:xfrm>
            <a:off x="10816568" y="5074771"/>
            <a:ext cx="1289531" cy="588605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30083"/>
                </a:solidFill>
              </a:rPr>
              <a:t>Combination Square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89CC4F38-61C2-E277-6069-B30D4E19ED1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8197828" y="1180457"/>
            <a:ext cx="3543064" cy="35817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2" name="Picture 21" descr="A close-up of a measuring device&#10;&#10;AI-generated content may be incorrect.">
            <a:extLst>
              <a:ext uri="{FF2B5EF4-FFF2-40B4-BE49-F238E27FC236}">
                <a16:creationId xmlns:a16="http://schemas.microsoft.com/office/drawing/2014/main" id="{ACF751D9-3CB6-A5D4-C312-1EEA9025F96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3910" y="1824015"/>
            <a:ext cx="3390900" cy="1408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6879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EB5B32-F043-4BA4-9250-36CC5D458F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04077C-42BE-67C2-98BE-7C0C38C6FA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2027727"/>
            <a:ext cx="6628392" cy="3445797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Function:</a:t>
            </a:r>
            <a:r>
              <a:rPr lang="en-US" dirty="0"/>
              <a:t> Help transfer measurements to a material by marking lines or reference points.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Hand Tool Examples:</a:t>
            </a:r>
            <a:r>
              <a:rPr lang="en-US" dirty="0"/>
              <a:t> Scriber, center punches, divider, number/letter punch set, ball pein hammer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Safety Tips: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Be cautious with sharp tools </a:t>
            </a:r>
            <a:r>
              <a:rPr lang="en-US" sz="1600" dirty="0">
                <a:solidFill>
                  <a:schemeClr val="tx1"/>
                </a:solidFill>
              </a:rPr>
              <a:t>like scribers – they can cause cuts.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Use a rule or straight edge </a:t>
            </a:r>
            <a:r>
              <a:rPr lang="en-US" sz="1600" dirty="0">
                <a:solidFill>
                  <a:schemeClr val="tx1"/>
                </a:solidFill>
              </a:rPr>
              <a:t>as a guide to avoid slipping when marking.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Mark clearly but gently </a:t>
            </a:r>
            <a:r>
              <a:rPr lang="en-US" sz="1600" dirty="0">
                <a:solidFill>
                  <a:schemeClr val="tx1"/>
                </a:solidFill>
              </a:rPr>
              <a:t>to avoid damaging delicate materials.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Clean surfaces and avoid oily surfaces before marking</a:t>
            </a:r>
          </a:p>
          <a:p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74FE9AF-A003-CC0E-7111-D2AB4081F6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2762914" cy="524553"/>
          </a:xfrm>
        </p:spPr>
        <p:txBody>
          <a:bodyPr/>
          <a:lstStyle/>
          <a:p>
            <a:r>
              <a:rPr lang="en-US" dirty="0"/>
              <a:t>Marking Tools</a:t>
            </a:r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03D510DD-2D50-4BF3-7926-96CB8B159E38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2007967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TOOL ID &amp; SAFETY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6DCD8BC2-10C6-B498-A650-E7712AAA32BC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D0EB5664-73F0-293C-17E8-93A6188426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5B8BE1E-09C8-5263-029A-97C503EBE1ED}"/>
              </a:ext>
            </a:extLst>
          </p:cNvPr>
          <p:cNvSpPr/>
          <p:nvPr/>
        </p:nvSpPr>
        <p:spPr>
          <a:xfrm>
            <a:off x="7932738" y="-4254"/>
            <a:ext cx="4259262" cy="6561138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CE76B41-59F7-C4CA-9359-541AB5F6D82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74565" y="3726457"/>
            <a:ext cx="2187825" cy="883654"/>
          </a:xfrm>
          <a:prstGeom prst="rect">
            <a:avLst/>
          </a:prstGeom>
          <a:noFill/>
        </p:spPr>
      </p:pic>
      <p:pic>
        <p:nvPicPr>
          <p:cNvPr id="15" name="Picture 14" descr="A group of metal letters&#10;&#10;AI-generated content may be incorrect.">
            <a:extLst>
              <a:ext uri="{FF2B5EF4-FFF2-40B4-BE49-F238E27FC236}">
                <a16:creationId xmlns:a16="http://schemas.microsoft.com/office/drawing/2014/main" id="{A445992B-51A6-EB5B-A402-6A7AAB6DFE9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99142" y="4819652"/>
            <a:ext cx="2404490" cy="1511768"/>
          </a:xfrm>
          <a:prstGeom prst="rect">
            <a:avLst/>
          </a:prstGeom>
        </p:spPr>
      </p:pic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F0887DD9-A89B-0090-D1D6-02D1C59020E6}"/>
              </a:ext>
            </a:extLst>
          </p:cNvPr>
          <p:cNvSpPr txBox="1">
            <a:spLocks/>
          </p:cNvSpPr>
          <p:nvPr/>
        </p:nvSpPr>
        <p:spPr>
          <a:xfrm>
            <a:off x="8385403" y="424125"/>
            <a:ext cx="1089162" cy="367005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30083"/>
                </a:solidFill>
              </a:rPr>
              <a:t>Scriber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51FE7F85-8BAB-6D35-42FF-76010077EC6A}"/>
              </a:ext>
            </a:extLst>
          </p:cNvPr>
          <p:cNvSpPr txBox="1">
            <a:spLocks/>
          </p:cNvSpPr>
          <p:nvPr/>
        </p:nvSpPr>
        <p:spPr>
          <a:xfrm>
            <a:off x="10156093" y="3567122"/>
            <a:ext cx="1521569" cy="367005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30083"/>
                </a:solidFill>
              </a:rPr>
              <a:t>Centre Punch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4343DF15-A25D-E9CD-423A-EF27FAF4FAD3}"/>
              </a:ext>
            </a:extLst>
          </p:cNvPr>
          <p:cNvSpPr txBox="1">
            <a:spLocks/>
          </p:cNvSpPr>
          <p:nvPr/>
        </p:nvSpPr>
        <p:spPr>
          <a:xfrm>
            <a:off x="8286435" y="4621803"/>
            <a:ext cx="880318" cy="367005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30083"/>
                </a:solidFill>
              </a:rPr>
              <a:t>Divider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37F52834-77E4-F67F-2D79-433EB3CEA63B}"/>
              </a:ext>
            </a:extLst>
          </p:cNvPr>
          <p:cNvSpPr txBox="1">
            <a:spLocks/>
          </p:cNvSpPr>
          <p:nvPr/>
        </p:nvSpPr>
        <p:spPr>
          <a:xfrm>
            <a:off x="8271797" y="5392475"/>
            <a:ext cx="1151615" cy="810204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>
                <a:solidFill>
                  <a:srgbClr val="030083"/>
                </a:solidFill>
              </a:rPr>
              <a:t>Number / Letter Punch Set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9763E56D-967D-C3AE-3C88-1C8505BF693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27097" y="1465525"/>
            <a:ext cx="1826106" cy="102870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7A0C3FD-1ABE-3FA9-66E2-C378730E2F0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01325" y="236763"/>
            <a:ext cx="1228762" cy="1228762"/>
          </a:xfrm>
          <a:prstGeom prst="rect">
            <a:avLst/>
          </a:prstGeom>
          <a:noFill/>
        </p:spPr>
      </p:pic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2CC5B3D4-62D2-F7B3-3E2F-BAF3818AD662}"/>
              </a:ext>
            </a:extLst>
          </p:cNvPr>
          <p:cNvSpPr txBox="1">
            <a:spLocks/>
          </p:cNvSpPr>
          <p:nvPr/>
        </p:nvSpPr>
        <p:spPr>
          <a:xfrm>
            <a:off x="9108490" y="2355488"/>
            <a:ext cx="1521569" cy="588605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30083"/>
                </a:solidFill>
              </a:rPr>
              <a:t>Permanent Marker Pen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FA3110E0-19D6-1317-0F17-410690A8E265}"/>
              </a:ext>
            </a:extLst>
          </p:cNvPr>
          <p:cNvSpPr txBox="1">
            <a:spLocks/>
          </p:cNvSpPr>
          <p:nvPr/>
        </p:nvSpPr>
        <p:spPr>
          <a:xfrm>
            <a:off x="10441571" y="1432450"/>
            <a:ext cx="1391397" cy="588605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>
                <a:solidFill>
                  <a:srgbClr val="030083"/>
                </a:solidFill>
              </a:rPr>
              <a:t>Engineer’s Blue</a:t>
            </a:r>
          </a:p>
        </p:txBody>
      </p:sp>
      <p:pic>
        <p:nvPicPr>
          <p:cNvPr id="32" name="Picture 31" descr="A close up of a tool&#10;&#10;AI-generated content may be incorrect.">
            <a:extLst>
              <a:ext uri="{FF2B5EF4-FFF2-40B4-BE49-F238E27FC236}">
                <a16:creationId xmlns:a16="http://schemas.microsoft.com/office/drawing/2014/main" id="{86E350A0-26C5-E1D7-4A6D-B4B2E693890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7460" y="276686"/>
            <a:ext cx="1521570" cy="1521570"/>
          </a:xfrm>
          <a:prstGeom prst="rect">
            <a:avLst/>
          </a:prstGeom>
        </p:spPr>
      </p:pic>
      <p:pic>
        <p:nvPicPr>
          <p:cNvPr id="34" name="Picture 33" descr="A black compass with a metal handle&#10;&#10;AI-generated content may be incorrect.">
            <a:extLst>
              <a:ext uri="{FF2B5EF4-FFF2-40B4-BE49-F238E27FC236}">
                <a16:creationId xmlns:a16="http://schemas.microsoft.com/office/drawing/2014/main" id="{014CB5E5-4F86-7DC0-EF9D-E005847E497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8248" y="3000415"/>
            <a:ext cx="1268899" cy="2263246"/>
          </a:xfrm>
          <a:prstGeom prst="rect">
            <a:avLst/>
          </a:prstGeom>
        </p:spPr>
      </p:pic>
      <p:pic>
        <p:nvPicPr>
          <p:cNvPr id="2" name="Picture 1" descr="A hammer with a wooden handle&#10;&#10;AI-generated content may be incorrect.">
            <a:extLst>
              <a:ext uri="{FF2B5EF4-FFF2-40B4-BE49-F238E27FC236}">
                <a16:creationId xmlns:a16="http://schemas.microsoft.com/office/drawing/2014/main" id="{97DB28D3-7A9C-3535-C434-1A70292C841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41557" y="2084604"/>
            <a:ext cx="1362075" cy="1362075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0E73EC-D25D-6385-5187-57D575BC2B54}"/>
              </a:ext>
            </a:extLst>
          </p:cNvPr>
          <p:cNvSpPr txBox="1">
            <a:spLocks/>
          </p:cNvSpPr>
          <p:nvPr/>
        </p:nvSpPr>
        <p:spPr>
          <a:xfrm>
            <a:off x="10576932" y="2747672"/>
            <a:ext cx="1013923" cy="588605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30083"/>
                </a:solidFill>
              </a:rPr>
              <a:t>Ball Pein Hammer</a:t>
            </a:r>
          </a:p>
        </p:txBody>
      </p:sp>
    </p:spTree>
    <p:extLst>
      <p:ext uri="{BB962C8B-B14F-4D97-AF65-F5344CB8AC3E}">
        <p14:creationId xmlns:p14="http://schemas.microsoft.com/office/powerpoint/2010/main" val="6148160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6C684F-B594-562D-055F-3AE8CE848F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767A03-37D3-27EE-ADBD-ECD307A455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2027727"/>
            <a:ext cx="6628392" cy="3224198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Function:</a:t>
            </a:r>
            <a:r>
              <a:rPr lang="en-US" dirty="0"/>
              <a:t> Holding tools are used to grip secure or </a:t>
            </a:r>
            <a:r>
              <a:rPr lang="en-US" dirty="0" err="1"/>
              <a:t>stabilise</a:t>
            </a:r>
            <a:r>
              <a:rPr lang="en-US" dirty="0"/>
              <a:t> a workpiece while you work on it.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Hand Tool Examples: </a:t>
            </a:r>
            <a:r>
              <a:rPr lang="en-US" dirty="0"/>
              <a:t>Vices, clamps, V block, soft jaws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Safety Tips: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Use the right size tool </a:t>
            </a:r>
            <a:r>
              <a:rPr lang="en-US" sz="1600" dirty="0">
                <a:solidFill>
                  <a:schemeClr val="tx1"/>
                </a:solidFill>
              </a:rPr>
              <a:t>for the job to avoid slippage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Check for wear or damage </a:t>
            </a:r>
            <a:r>
              <a:rPr lang="en-US" sz="1600" dirty="0">
                <a:solidFill>
                  <a:schemeClr val="tx1"/>
                </a:solidFill>
              </a:rPr>
              <a:t>– worn teeth or loose grips can cause accidents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Keep fingers clear </a:t>
            </a:r>
            <a:r>
              <a:rPr lang="en-US" sz="1600" dirty="0">
                <a:solidFill>
                  <a:schemeClr val="tx1"/>
                </a:solidFill>
              </a:rPr>
              <a:t>of moving or clamping parts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Tighten clamps securely</a:t>
            </a:r>
            <a:r>
              <a:rPr lang="en-US" sz="1600" dirty="0">
                <a:solidFill>
                  <a:schemeClr val="tx1"/>
                </a:solidFill>
              </a:rPr>
              <a:t>, but don’t overdo it – you don’t want to damage the material</a:t>
            </a:r>
          </a:p>
          <a:p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969187E-19A9-9EA5-36ED-5F3FC1A9E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2722838" cy="524553"/>
          </a:xfrm>
        </p:spPr>
        <p:txBody>
          <a:bodyPr/>
          <a:lstStyle/>
          <a:p>
            <a:r>
              <a:rPr lang="en-US" dirty="0"/>
              <a:t>Holding Tools</a:t>
            </a:r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58447780-65D1-3F7A-A697-77E24EAA1ABC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2007967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TOOL ID &amp; SAFETY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E4D44E16-030B-82AA-603A-904934A06FF0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E6DA4D6E-D98D-EA7E-7F00-43A793DC0B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F8F1370-A011-D0AD-8F7C-8526BD3890ED}"/>
              </a:ext>
            </a:extLst>
          </p:cNvPr>
          <p:cNvSpPr/>
          <p:nvPr/>
        </p:nvSpPr>
        <p:spPr>
          <a:xfrm>
            <a:off x="7932738" y="-4254"/>
            <a:ext cx="4259262" cy="6561138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EF28BAC5-FFD7-22D6-B574-A60FFE20FFEE}"/>
              </a:ext>
            </a:extLst>
          </p:cNvPr>
          <p:cNvSpPr txBox="1">
            <a:spLocks/>
          </p:cNvSpPr>
          <p:nvPr/>
        </p:nvSpPr>
        <p:spPr>
          <a:xfrm>
            <a:off x="7785505" y="1228246"/>
            <a:ext cx="1806586" cy="367005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030083"/>
                </a:solidFill>
              </a:rPr>
              <a:t>Bench Vice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B1729C5-5E95-DC7F-263D-5D3415F2C2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02958" y="581378"/>
            <a:ext cx="2251526" cy="2251526"/>
          </a:xfrm>
          <a:prstGeom prst="rect">
            <a:avLst/>
          </a:prstGeom>
          <a:noFill/>
        </p:spPr>
      </p:pic>
      <p:pic>
        <p:nvPicPr>
          <p:cNvPr id="6" name="Picture 5" descr="A close-up of a clamp&#10;&#10;AI-generated content may be incorrect.">
            <a:extLst>
              <a:ext uri="{FF2B5EF4-FFF2-40B4-BE49-F238E27FC236}">
                <a16:creationId xmlns:a16="http://schemas.microsoft.com/office/drawing/2014/main" id="{090C84EB-8FB6-3289-1F7C-C6C40496083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193237">
            <a:off x="8727444" y="3016358"/>
            <a:ext cx="1582059" cy="926827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0AE33E59-2A06-3169-D435-208B12BD5741}"/>
              </a:ext>
            </a:extLst>
          </p:cNvPr>
          <p:cNvSpPr txBox="1">
            <a:spLocks/>
          </p:cNvSpPr>
          <p:nvPr/>
        </p:nvSpPr>
        <p:spPr>
          <a:xfrm>
            <a:off x="7711889" y="3124345"/>
            <a:ext cx="1806586" cy="367005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030083"/>
                </a:solidFill>
              </a:rPr>
              <a:t>G-Clamp</a:t>
            </a:r>
          </a:p>
        </p:txBody>
      </p:sp>
      <p:pic>
        <p:nvPicPr>
          <p:cNvPr id="3" name="Picture 2" descr="A metal clamp with a wooden handle&#10;&#10;AI-generated content may be incorrect.">
            <a:extLst>
              <a:ext uri="{FF2B5EF4-FFF2-40B4-BE49-F238E27FC236}">
                <a16:creationId xmlns:a16="http://schemas.microsoft.com/office/drawing/2014/main" id="{D13F1DFE-5517-0471-7899-11BFCA99898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677495">
            <a:off x="10104507" y="2668518"/>
            <a:ext cx="1147877" cy="1622507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9485BDA2-ABE9-51D8-00B6-CC8A1DAC7C15}"/>
              </a:ext>
            </a:extLst>
          </p:cNvPr>
          <p:cNvSpPr txBox="1">
            <a:spLocks/>
          </p:cNvSpPr>
          <p:nvPr/>
        </p:nvSpPr>
        <p:spPr>
          <a:xfrm>
            <a:off x="10678445" y="3131944"/>
            <a:ext cx="1806586" cy="367005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030083"/>
                </a:solidFill>
              </a:rPr>
              <a:t>F-Clamp</a:t>
            </a:r>
          </a:p>
        </p:txBody>
      </p:sp>
      <p:pic>
        <p:nvPicPr>
          <p:cNvPr id="10" name="Picture 9" descr="A close-up of several metal objects&#10;&#10;AI-generated content may be incorrect.">
            <a:extLst>
              <a:ext uri="{FF2B5EF4-FFF2-40B4-BE49-F238E27FC236}">
                <a16:creationId xmlns:a16="http://schemas.microsoft.com/office/drawing/2014/main" id="{81302FFD-FC23-FFF0-7940-A8E0CE19FCD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85372" y="5156138"/>
            <a:ext cx="1443349" cy="1120484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840F7FFD-D98C-05B8-A93B-F59F9A064E64}"/>
              </a:ext>
            </a:extLst>
          </p:cNvPr>
          <p:cNvSpPr txBox="1">
            <a:spLocks/>
          </p:cNvSpPr>
          <p:nvPr/>
        </p:nvSpPr>
        <p:spPr>
          <a:xfrm>
            <a:off x="7648762" y="5359863"/>
            <a:ext cx="1806586" cy="367005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030083"/>
                </a:solidFill>
              </a:rPr>
              <a:t>V Block</a:t>
            </a:r>
          </a:p>
        </p:txBody>
      </p:sp>
      <p:pic>
        <p:nvPicPr>
          <p:cNvPr id="12" name="Picture 11" descr="A close-up of a metal bar&#10;&#10;AI-generated content may be incorrect.">
            <a:extLst>
              <a:ext uri="{FF2B5EF4-FFF2-40B4-BE49-F238E27FC236}">
                <a16:creationId xmlns:a16="http://schemas.microsoft.com/office/drawing/2014/main" id="{02218A1C-B063-0101-87AF-2BFCF02F4E6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49570" y="4770403"/>
            <a:ext cx="1152525" cy="8763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791B6E8-88AC-AB0C-258D-2CFA20412CCF}"/>
              </a:ext>
            </a:extLst>
          </p:cNvPr>
          <p:cNvSpPr txBox="1">
            <a:spLocks/>
          </p:cNvSpPr>
          <p:nvPr/>
        </p:nvSpPr>
        <p:spPr>
          <a:xfrm>
            <a:off x="10385414" y="5716380"/>
            <a:ext cx="1806586" cy="367005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030083"/>
                </a:solidFill>
              </a:rPr>
              <a:t>Soft Jaws</a:t>
            </a:r>
          </a:p>
        </p:txBody>
      </p:sp>
    </p:spTree>
    <p:extLst>
      <p:ext uri="{BB962C8B-B14F-4D97-AF65-F5344CB8AC3E}">
        <p14:creationId xmlns:p14="http://schemas.microsoft.com/office/powerpoint/2010/main" val="30980794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05BEDE-0CB8-4A6B-B841-BDF88759BF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6304CA-E6BF-9179-ADF1-C7AB8F3774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2027727"/>
            <a:ext cx="6628392" cy="4367075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Function:</a:t>
            </a:r>
            <a:r>
              <a:rPr lang="en-US" dirty="0"/>
              <a:t> Used to remove material – either by slicing, shearing, grinding or shaping.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Hand Tool Examples:</a:t>
            </a:r>
            <a:r>
              <a:rPr lang="en-US" dirty="0"/>
              <a:t> Hacksaws, files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Power Tool Examples:</a:t>
            </a:r>
            <a:r>
              <a:rPr lang="en-US" dirty="0"/>
              <a:t> Cordless drill, angle grinder, metal cut-off saw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Safety Tips: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Always cut away from the body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Wear gloves </a:t>
            </a:r>
            <a:r>
              <a:rPr lang="en-US" sz="1600" dirty="0">
                <a:solidFill>
                  <a:schemeClr val="tx1"/>
                </a:solidFill>
              </a:rPr>
              <a:t>to protect your hands from sharp edges. Do not wear gloves when using rotating tools – they can get caught and cause injury.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Use safety glasses</a:t>
            </a:r>
            <a:r>
              <a:rPr lang="en-US" sz="1600" dirty="0">
                <a:solidFill>
                  <a:schemeClr val="tx1"/>
                </a:solidFill>
              </a:rPr>
              <a:t> to shield your eyes from flying debris or sparks.</a:t>
            </a:r>
            <a:endParaRPr lang="en-US" sz="1600" b="1" dirty="0">
              <a:solidFill>
                <a:schemeClr val="tx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Keep blades sharp </a:t>
            </a:r>
            <a:r>
              <a:rPr lang="en-US" sz="1600" dirty="0">
                <a:solidFill>
                  <a:schemeClr val="tx1"/>
                </a:solidFill>
              </a:rPr>
              <a:t>– dull tools require more force and can slip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Secure your workpiece </a:t>
            </a:r>
            <a:r>
              <a:rPr lang="en-US" sz="1600" dirty="0">
                <a:solidFill>
                  <a:schemeClr val="tx1"/>
                </a:solidFill>
              </a:rPr>
              <a:t>so it doesn’t move while cutting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Clean up metal or wood shavings </a:t>
            </a:r>
            <a:r>
              <a:rPr lang="en-US" sz="1600" dirty="0">
                <a:solidFill>
                  <a:schemeClr val="tx1"/>
                </a:solidFill>
              </a:rPr>
              <a:t>to avoid slips or cuts</a:t>
            </a:r>
          </a:p>
          <a:p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104D02E-D646-7D13-0502-111EF59443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2636276" cy="524553"/>
          </a:xfrm>
        </p:spPr>
        <p:txBody>
          <a:bodyPr/>
          <a:lstStyle/>
          <a:p>
            <a:r>
              <a:rPr lang="en-US" dirty="0"/>
              <a:t>Cutting Tools</a:t>
            </a:r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78CDE111-A491-19F4-C96A-0A6C32C8ACD9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2007967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TOOL ID &amp; SAFETY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886BD64-A714-3084-3F66-409BAB095666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E3817A88-0ED7-089C-0AB4-E67180AF29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4F7CBF7-A5D6-B795-FB42-FC8EF77D122E}"/>
              </a:ext>
            </a:extLst>
          </p:cNvPr>
          <p:cNvSpPr/>
          <p:nvPr/>
        </p:nvSpPr>
        <p:spPr>
          <a:xfrm>
            <a:off x="7932738" y="-4254"/>
            <a:ext cx="4259262" cy="6561138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25" name="Picture 24" descr="A saw with orange handles&#10;&#10;AI-generated content may be incorrect.">
            <a:extLst>
              <a:ext uri="{FF2B5EF4-FFF2-40B4-BE49-F238E27FC236}">
                <a16:creationId xmlns:a16="http://schemas.microsoft.com/office/drawing/2014/main" id="{B9C0C23F-35E6-FB7A-B635-DD4688F480D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00825" y="125916"/>
            <a:ext cx="1989327" cy="1489445"/>
          </a:xfrm>
          <a:prstGeom prst="rect">
            <a:avLst/>
          </a:prstGeom>
        </p:spPr>
      </p:pic>
      <p:pic>
        <p:nvPicPr>
          <p:cNvPr id="27" name="Picture 26" descr="A group of silver rectangular objects&#10;&#10;AI-generated content may be incorrect.">
            <a:extLst>
              <a:ext uri="{FF2B5EF4-FFF2-40B4-BE49-F238E27FC236}">
                <a16:creationId xmlns:a16="http://schemas.microsoft.com/office/drawing/2014/main" id="{0A7FFDDB-E7D4-93A7-1754-488DBCDF158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47951" y="1597945"/>
            <a:ext cx="1709928" cy="937279"/>
          </a:xfrm>
          <a:prstGeom prst="rect">
            <a:avLst/>
          </a:prstGeom>
        </p:spPr>
      </p:pic>
      <p:pic>
        <p:nvPicPr>
          <p:cNvPr id="1026" name="Picture 2" descr="Finder 8'' Semi Round File,Hand Rasp with Rubber Grip+Plastic Handles ...">
            <a:extLst>
              <a:ext uri="{FF2B5EF4-FFF2-40B4-BE49-F238E27FC236}">
                <a16:creationId xmlns:a16="http://schemas.microsoft.com/office/drawing/2014/main" id="{40C40F76-AB17-608C-00F8-E4B9BA5B9E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52488" y="2919528"/>
            <a:ext cx="1253694" cy="793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close up of a drill&#10;&#10;AI-generated content may be incorrect.">
            <a:extLst>
              <a:ext uri="{FF2B5EF4-FFF2-40B4-BE49-F238E27FC236}">
                <a16:creationId xmlns:a16="http://schemas.microsoft.com/office/drawing/2014/main" id="{277E87A9-E164-6C9C-B7A7-8752FB54865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409116" y="681186"/>
            <a:ext cx="1628901" cy="1611480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420A26F7-E287-67C4-F02B-4C101610A4FE}"/>
              </a:ext>
            </a:extLst>
          </p:cNvPr>
          <p:cNvSpPr txBox="1">
            <a:spLocks/>
          </p:cNvSpPr>
          <p:nvPr/>
        </p:nvSpPr>
        <p:spPr>
          <a:xfrm>
            <a:off x="7578160" y="252225"/>
            <a:ext cx="1806586" cy="367005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030083"/>
                </a:solidFill>
              </a:rPr>
              <a:t>Hacksaw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26B4FFB4-2299-1862-9E2A-1926DA39496F}"/>
              </a:ext>
            </a:extLst>
          </p:cNvPr>
          <p:cNvSpPr txBox="1">
            <a:spLocks/>
          </p:cNvSpPr>
          <p:nvPr/>
        </p:nvSpPr>
        <p:spPr>
          <a:xfrm>
            <a:off x="7568822" y="1734518"/>
            <a:ext cx="1806586" cy="367005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030083"/>
                </a:solidFill>
              </a:rPr>
              <a:t>Flat File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3C30B713-7671-30F2-3B99-6BC94E8DAB5F}"/>
              </a:ext>
            </a:extLst>
          </p:cNvPr>
          <p:cNvSpPr txBox="1">
            <a:spLocks/>
          </p:cNvSpPr>
          <p:nvPr/>
        </p:nvSpPr>
        <p:spPr>
          <a:xfrm>
            <a:off x="7906402" y="3165017"/>
            <a:ext cx="1333508" cy="588605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030083"/>
                </a:solidFill>
              </a:rPr>
              <a:t>Half-Round File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C3CC477-550B-FC53-C44B-FB50BCDAE927}"/>
              </a:ext>
            </a:extLst>
          </p:cNvPr>
          <p:cNvSpPr txBox="1">
            <a:spLocks/>
          </p:cNvSpPr>
          <p:nvPr/>
        </p:nvSpPr>
        <p:spPr>
          <a:xfrm>
            <a:off x="9957879" y="1311394"/>
            <a:ext cx="1806586" cy="367005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030083"/>
                </a:solidFill>
              </a:rPr>
              <a:t>Cordless Drill</a:t>
            </a:r>
          </a:p>
        </p:txBody>
      </p:sp>
      <p:pic>
        <p:nvPicPr>
          <p:cNvPr id="13" name="Picture 12" descr="A green and grey circular saw&#10;&#10;AI-generated content may be incorrect.">
            <a:extLst>
              <a:ext uri="{FF2B5EF4-FFF2-40B4-BE49-F238E27FC236}">
                <a16:creationId xmlns:a16="http://schemas.microsoft.com/office/drawing/2014/main" id="{7C14E7A1-2CAD-4691-69E9-4006758D45E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22082" y="2647038"/>
            <a:ext cx="1865747" cy="1017680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88A1E150-ED94-19F0-9DD2-1F41E426DE5A}"/>
              </a:ext>
            </a:extLst>
          </p:cNvPr>
          <p:cNvSpPr txBox="1">
            <a:spLocks/>
          </p:cNvSpPr>
          <p:nvPr/>
        </p:nvSpPr>
        <p:spPr>
          <a:xfrm>
            <a:off x="10322082" y="3552309"/>
            <a:ext cx="1806586" cy="367005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030083"/>
                </a:solidFill>
              </a:rPr>
              <a:t>Angle Grinder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A77C1221-6118-0D27-AA31-A231FEFF33F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4759" y="4320228"/>
            <a:ext cx="1666240" cy="1670050"/>
          </a:xfrm>
          <a:prstGeom prst="rect">
            <a:avLst/>
          </a:prstGeom>
        </p:spPr>
      </p:pic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699FB615-B407-7E50-DE86-C5945E3EEBC9}"/>
              </a:ext>
            </a:extLst>
          </p:cNvPr>
          <p:cNvSpPr txBox="1">
            <a:spLocks/>
          </p:cNvSpPr>
          <p:nvPr/>
        </p:nvSpPr>
        <p:spPr>
          <a:xfrm>
            <a:off x="9102915" y="6047319"/>
            <a:ext cx="1806586" cy="367005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030083"/>
                </a:solidFill>
              </a:rPr>
              <a:t>Metal Cut-Off Saw</a:t>
            </a:r>
          </a:p>
        </p:txBody>
      </p:sp>
    </p:spTree>
    <p:extLst>
      <p:ext uri="{BB962C8B-B14F-4D97-AF65-F5344CB8AC3E}">
        <p14:creationId xmlns:p14="http://schemas.microsoft.com/office/powerpoint/2010/main" val="14279870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SQ ">
      <a:dk1>
        <a:srgbClr val="030083"/>
      </a:dk1>
      <a:lt1>
        <a:srgbClr val="FFFFFF"/>
      </a:lt1>
      <a:dk2>
        <a:srgbClr val="000000"/>
      </a:dk2>
      <a:lt2>
        <a:srgbClr val="FFFFFF"/>
      </a:lt2>
      <a:accent1>
        <a:srgbClr val="030083"/>
      </a:accent1>
      <a:accent2>
        <a:srgbClr val="0041CF"/>
      </a:accent2>
      <a:accent3>
        <a:srgbClr val="FE6601"/>
      </a:accent3>
      <a:accent4>
        <a:srgbClr val="FAAB18"/>
      </a:accent4>
      <a:accent5>
        <a:srgbClr val="939597"/>
      </a:accent5>
      <a:accent6>
        <a:srgbClr val="000000"/>
      </a:accent6>
      <a:hlink>
        <a:srgbClr val="0041CF"/>
      </a:hlink>
      <a:folHlink>
        <a:srgbClr val="FE6601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QL35859_Master Brand_Refreshed" id="{97735FE3-9D76-CB42-8282-D007570D992C}" vid="{98743D13-5FC3-FD49-A897-B342DD4DBCC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E3F2482381A214485F148E738AE1B9A" ma:contentTypeVersion="16" ma:contentTypeDescription="Create a new document." ma:contentTypeScope="" ma:versionID="98993af99459435a43748aca3ef68176">
  <xsd:schema xmlns:xsd="http://www.w3.org/2001/XMLSchema" xmlns:xs="http://www.w3.org/2001/XMLSchema" xmlns:p="http://schemas.microsoft.com/office/2006/metadata/properties" xmlns:ns2="ef15ea92-d665-4eb4-91e3-7ae34e5e038a" xmlns:ns3="b695005b-d803-47f4-974f-abac8cfe93be" targetNamespace="http://schemas.microsoft.com/office/2006/metadata/properties" ma:root="true" ma:fieldsID="994b4f62000eb01eeee9af66c50a1f28" ns2:_="" ns3:_="">
    <xsd:import namespace="ef15ea92-d665-4eb4-91e3-7ae34e5e038a"/>
    <xsd:import namespace="b695005b-d803-47f4-974f-abac8cfe93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DateTaken" minOccurs="0"/>
                <xsd:element ref="ns2:MediaServiceLocation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15ea92-d665-4eb4-91e3-7ae34e5e038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34ff7c53-18f0-4681-94f8-0b89ad069e1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95005b-d803-47f4-974f-abac8cfe93be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aa175014-054e-41b5-ab93-db1c70bf413f}" ma:internalName="TaxCatchAll" ma:showField="CatchAllData" ma:web="b695005b-d803-47f4-974f-abac8cfe93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695005b-d803-47f4-974f-abac8cfe93be" xsi:nil="true"/>
    <lcf76f155ced4ddcb4097134ff3c332f xmlns="ef15ea92-d665-4eb4-91e3-7ae34e5e038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A089B44-9F0E-4007-83A8-6533D81A51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f15ea92-d665-4eb4-91e3-7ae34e5e038a"/>
    <ds:schemaRef ds:uri="b695005b-d803-47f4-974f-abac8cfe93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FD4AF9E-2031-4813-A8E3-247E2219C24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3648B47-1534-4EF0-96AB-CA02326F693B}">
  <ds:schemaRefs>
    <ds:schemaRef ds:uri="http://www.w3.org/XML/1998/namespace"/>
    <ds:schemaRef ds:uri="http://schemas.microsoft.com/office/infopath/2007/PartnerControls"/>
    <ds:schemaRef ds:uri="4e5ffde0-0f0b-44c6-8757-15b35a688724"/>
    <ds:schemaRef ds:uri="http://purl.org/dc/dcmitype/"/>
    <ds:schemaRef ds:uri="http://schemas.microsoft.com/office/2006/documentManagement/types"/>
    <ds:schemaRef ds:uri="5a80ecd8-527c-4050-8003-c2328ef2f39c"/>
    <ds:schemaRef ds:uri="http://purl.org/dc/terms/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c1c20314-91fd-4dff-998a-7a79842116fc"/>
    <ds:schemaRef ds:uri="1ed6b056-f5cc-4995-84e6-2a4ec15092a7"/>
    <ds:schemaRef ds:uri="96c0539a-8aba-45dd-ac83-8dc21eaf9a70"/>
    <ds:schemaRef ds:uri="c94bc46e-422f-4a6a-8ac5-05ea68472c95"/>
    <ds:schemaRef ds:uri="b695005b-d803-47f4-974f-abac8cfe93be"/>
    <ds:schemaRef ds:uri="ef15ea92-d665-4eb4-91e3-7ae34e5e038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14144</TotalTime>
  <Words>2011</Words>
  <Application>Microsoft Office PowerPoint</Application>
  <PresentationFormat>Widescreen</PresentationFormat>
  <Paragraphs>300</Paragraphs>
  <Slides>13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Wingdings</vt:lpstr>
      <vt:lpstr>Calibri</vt:lpstr>
      <vt:lpstr>Arial</vt:lpstr>
      <vt:lpstr>Aptos</vt:lpstr>
      <vt:lpstr>Office Theme</vt:lpstr>
      <vt:lpstr>Tool Identification &amp; Safety</vt:lpstr>
      <vt:lpstr>LESSON OVERVIEW</vt:lpstr>
      <vt:lpstr>Types of Tools</vt:lpstr>
      <vt:lpstr>Choosing the Right Tool for the Task</vt:lpstr>
      <vt:lpstr>Tool Categories By Function</vt:lpstr>
      <vt:lpstr>Measuring Tools</vt:lpstr>
      <vt:lpstr>Marking Tools</vt:lpstr>
      <vt:lpstr>Holding Tools</vt:lpstr>
      <vt:lpstr>Cutting Tools</vt:lpstr>
      <vt:lpstr>Threading Tools</vt:lpstr>
      <vt:lpstr>Fastening Tools</vt:lpstr>
      <vt:lpstr>Safety &amp; PPE</vt:lpstr>
      <vt:lpstr>Demo &amp; Station Overview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 Template (TAFE Queensland Master Brand)</dc:title>
  <dc:creator>TAFE Queensland</dc:creator>
  <cp:lastModifiedBy>Georgi Tomlinson</cp:lastModifiedBy>
  <cp:revision>44</cp:revision>
  <dcterms:created xsi:type="dcterms:W3CDTF">2023-10-22T03:23:40Z</dcterms:created>
  <dcterms:modified xsi:type="dcterms:W3CDTF">2025-10-16T10:50:04Z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egion">
    <vt:lpwstr/>
  </property>
  <property fmtid="{D5CDD505-2E9C-101B-9397-08002B2CF9AE}" pid="3" name="MediaServiceImageTags">
    <vt:lpwstr/>
  </property>
  <property fmtid="{D5CDD505-2E9C-101B-9397-08002B2CF9AE}" pid="4" name="ContentTypeId">
    <vt:lpwstr>0x0101006E3F2482381A214485F148E738AE1B9A</vt:lpwstr>
  </property>
  <property fmtid="{D5CDD505-2E9C-101B-9397-08002B2CF9AE}" pid="5" name="Area">
    <vt:lpwstr/>
  </property>
  <property fmtid="{D5CDD505-2E9C-101B-9397-08002B2CF9AE}" pid="6" name="TaxKeyword">
    <vt:lpwstr/>
  </property>
  <property fmtid="{D5CDD505-2E9C-101B-9397-08002B2CF9AE}" pid="7" name="PandPCategory">
    <vt:lpwstr>1515;#320 TAFE Queensland Brand|48f22511-66c6-4e73-977b-d7738d5c4680</vt:lpwstr>
  </property>
  <property fmtid="{D5CDD505-2E9C-101B-9397-08002B2CF9AE}" pid="8" name="_dlc_DocIdItemGuid">
    <vt:lpwstr>7fcb1ffa-ec16-453c-90f8-81626998649c</vt:lpwstr>
  </property>
  <property fmtid="{D5CDD505-2E9C-101B-9397-08002B2CF9AE}" pid="9" name="Scope">
    <vt:lpwstr>7;#All staff|52512cf1-7460-4f08-a370-7b30d022c859</vt:lpwstr>
  </property>
  <property fmtid="{D5CDD505-2E9C-101B-9397-08002B2CF9AE}" pid="10" name="PandPParentCategory">
    <vt:lpwstr>2;#300 Marketing and Communication|423b3318-0d6a-4918-8924-d266a809de54</vt:lpwstr>
  </property>
  <property fmtid="{D5CDD505-2E9C-101B-9397-08002B2CF9AE}" pid="11" name="MSIP_Label_defa4170-0d19-0005-0004-bc88714345d2_Enabled">
    <vt:lpwstr>true</vt:lpwstr>
  </property>
  <property fmtid="{D5CDD505-2E9C-101B-9397-08002B2CF9AE}" pid="12" name="MSIP_Label_defa4170-0d19-0005-0004-bc88714345d2_SetDate">
    <vt:lpwstr>2025-10-08T00:43:35Z</vt:lpwstr>
  </property>
  <property fmtid="{D5CDD505-2E9C-101B-9397-08002B2CF9AE}" pid="13" name="MSIP_Label_defa4170-0d19-0005-0004-bc88714345d2_Method">
    <vt:lpwstr>Standard</vt:lpwstr>
  </property>
  <property fmtid="{D5CDD505-2E9C-101B-9397-08002B2CF9AE}" pid="14" name="MSIP_Label_defa4170-0d19-0005-0004-bc88714345d2_Name">
    <vt:lpwstr>defa4170-0d19-0005-0004-bc88714345d2</vt:lpwstr>
  </property>
  <property fmtid="{D5CDD505-2E9C-101B-9397-08002B2CF9AE}" pid="15" name="MSIP_Label_defa4170-0d19-0005-0004-bc88714345d2_SiteId">
    <vt:lpwstr>c5ccd573-ff69-4ff8-ada6-359bd6300982</vt:lpwstr>
  </property>
  <property fmtid="{D5CDD505-2E9C-101B-9397-08002B2CF9AE}" pid="16" name="MSIP_Label_defa4170-0d19-0005-0004-bc88714345d2_ActionId">
    <vt:lpwstr>98beca4e-4805-4369-9203-04ca04b0d416</vt:lpwstr>
  </property>
  <property fmtid="{D5CDD505-2E9C-101B-9397-08002B2CF9AE}" pid="17" name="MSIP_Label_defa4170-0d19-0005-0004-bc88714345d2_ContentBits">
    <vt:lpwstr>0</vt:lpwstr>
  </property>
  <property fmtid="{D5CDD505-2E9C-101B-9397-08002B2CF9AE}" pid="18" name="MSIP_Label_defa4170-0d19-0005-0004-bc88714345d2_Tag">
    <vt:lpwstr>10, 3, 0, 1</vt:lpwstr>
  </property>
</Properties>
</file>